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22"/>
  </p:notesMasterIdLst>
  <p:sldIdLst>
    <p:sldId id="256" r:id="rId5"/>
    <p:sldId id="472" r:id="rId6"/>
    <p:sldId id="473" r:id="rId7"/>
    <p:sldId id="503" r:id="rId8"/>
    <p:sldId id="481" r:id="rId9"/>
    <p:sldId id="315" r:id="rId10"/>
    <p:sldId id="504" r:id="rId11"/>
    <p:sldId id="268" r:id="rId12"/>
    <p:sldId id="324" r:id="rId13"/>
    <p:sldId id="497" r:id="rId14"/>
    <p:sldId id="318" r:id="rId15"/>
    <p:sldId id="321" r:id="rId16"/>
    <p:sldId id="498" r:id="rId17"/>
    <p:sldId id="499" r:id="rId18"/>
    <p:sldId id="501" r:id="rId19"/>
    <p:sldId id="502" r:id="rId20"/>
    <p:sldId id="500" r:id="rId21"/>
  </p:sldIdLst>
  <p:sldSz cx="12192000" cy="6858000"/>
  <p:notesSz cx="6858000" cy="9144000"/>
  <p:embeddedFontLst>
    <p:embeddedFont>
      <p:font typeface="Berlin Sans FB" panose="020E0602020502020306" pitchFamily="34" charset="77"/>
      <p:regular r:id="rId23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Passion One" panose="02000506080000020004" pitchFamily="2" charset="77"/>
      <p:regular r:id="rId31"/>
      <p:bold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63" userDrawn="1">
          <p15:clr>
            <a:srgbClr val="A4A3A4"/>
          </p15:clr>
        </p15:guide>
        <p15:guide id="2" pos="329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stasia Myachina" initials="AM" lastIdx="12" clrIdx="0">
    <p:extLst>
      <p:ext uri="{19B8F6BF-5375-455C-9EA6-DF929625EA0E}">
        <p15:presenceInfo xmlns:p15="http://schemas.microsoft.com/office/powerpoint/2012/main" userId="S::Anastasia.Myachina@charteredaccountants.ie::22816adb-a8d9-4c31-957c-cddcb4070e9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2A9"/>
    <a:srgbClr val="003E51"/>
    <a:srgbClr val="831F4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F6F884-E1D3-44E9-91D1-E4B84F8EB37C}" v="28" dt="2021-03-03T14:36:39.181"/>
    <p1510:client id="{F2675BBE-7244-43ED-9111-F328B29CA487}" v="12" dt="2021-03-03T15:01:35.3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/>
    <p:restoredTop sz="68027" autoAdjust="0"/>
  </p:normalViewPr>
  <p:slideViewPr>
    <p:cSldViewPr snapToGrid="0" snapToObjects="1">
      <p:cViewPr varScale="1">
        <p:scale>
          <a:sx n="85" d="100"/>
          <a:sy n="85" d="100"/>
        </p:scale>
        <p:origin x="2792" y="168"/>
      </p:cViewPr>
      <p:guideLst>
        <p:guide orient="horz" pos="663"/>
        <p:guide pos="32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commentAuthors" Target="commentAuthor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CCD068-4437-441E-A263-832AFD829CD6}" type="datetimeFigureOut">
              <a:rPr lang="en-IE" smtClean="0"/>
              <a:t>23/03/2021</a:t>
            </a:fld>
            <a:endParaRPr lang="en-I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BEC10D-25A5-4DFB-A753-DADAEF085263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182381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BEC10D-25A5-4DFB-A753-DADAEF085263}" type="slidenum">
              <a:rPr lang="en-IE" smtClean="0"/>
              <a:t>1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868096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BEC10D-25A5-4DFB-A753-DADAEF085263}" type="slidenum">
              <a:rPr lang="en-IE" smtClean="0"/>
              <a:t>10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555134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BEC10D-25A5-4DFB-A753-DADAEF085263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31282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BEC10D-25A5-4DFB-A753-DADAEF085263}" type="slidenum">
              <a:rPr lang="en-IE" smtClean="0"/>
              <a:t>12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392250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BEC10D-25A5-4DFB-A753-DADAEF085263}" type="slidenum">
              <a:rPr lang="en-IE" smtClean="0"/>
              <a:t>13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345469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BEC10D-25A5-4DFB-A753-DADAEF085263}" type="slidenum">
              <a:rPr lang="en-IE" smtClean="0"/>
              <a:t>14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084856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BEC10D-25A5-4DFB-A753-DADAEF085263}" type="slidenum">
              <a:rPr lang="en-IE" smtClean="0"/>
              <a:t>15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553016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35F5F4-F31D-1D42-9C80-460B48A687A6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8133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BEC10D-25A5-4DFB-A753-DADAEF085263}" type="slidenum">
              <a:rPr lang="en-IE" smtClean="0"/>
              <a:t>17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831596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sz="1200" dirty="0">
              <a:solidFill>
                <a:schemeClr val="bg1"/>
              </a:solidFill>
              <a:latin typeface="Passion One" panose="02000506080000020004" pitchFamily="2" charset="77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BEC10D-25A5-4DFB-A753-DADAEF085263}" type="slidenum">
              <a:rPr lang="en-IE" smtClean="0"/>
              <a:t>2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725304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BEC10D-25A5-4DFB-A753-DADAEF085263}" type="slidenum">
              <a:rPr lang="en-IE" smtClean="0"/>
              <a:t>3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078302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BEC10D-25A5-4DFB-A753-DADAEF085263}" type="slidenum">
              <a:rPr lang="en-IE" smtClean="0"/>
              <a:t>4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5063548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BEC10D-25A5-4DFB-A753-DADAEF085263}" type="slidenum">
              <a:rPr lang="en-IE" smtClean="0"/>
              <a:t>5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1435133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BEC10D-25A5-4DFB-A753-DADAEF085263}" type="slidenum">
              <a:rPr lang="en-IE" smtClean="0"/>
              <a:t>6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6495503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BEC10D-25A5-4DFB-A753-DADAEF085263}" type="slidenum">
              <a:rPr lang="en-IE" smtClean="0"/>
              <a:t>7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8217894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BEC10D-25A5-4DFB-A753-DADAEF085263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00727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BEC10D-25A5-4DFB-A753-DADAEF085263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06676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4668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971" y="96001"/>
            <a:ext cx="10972800" cy="937511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971" y="1165449"/>
            <a:ext cx="10972800" cy="4960716"/>
          </a:xfrm>
        </p:spPr>
        <p:txBody>
          <a:bodyPr/>
          <a:lstStyle>
            <a:lvl1pPr marL="355591" indent="-355591">
              <a:defRPr/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F3EAA-3264-9D49-8385-D4337105791C}" type="datetime1">
              <a:rPr lang="en-IE" smtClean="0"/>
              <a:t>23/03/2021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28829-614C-EA44-9730-5DF9BEBD828E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986498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FC4A92-EE5F-5D4F-8FE7-FFB8ED36D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0EE89A-D7BB-6A47-8889-6249FE8D0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0650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emf"/><Relationship Id="rId5" Type="http://schemas.openxmlformats.org/officeDocument/2006/relationships/image" Target="../media/image55.png"/><Relationship Id="rId4" Type="http://schemas.openxmlformats.org/officeDocument/2006/relationships/image" Target="../media/image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8.svg"/><Relationship Id="rId3" Type="http://schemas.openxmlformats.org/officeDocument/2006/relationships/image" Target="../media/image60.png"/><Relationship Id="rId7" Type="http://schemas.openxmlformats.org/officeDocument/2006/relationships/image" Target="../media/image64.sv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56.emf"/><Relationship Id="rId5" Type="http://schemas.openxmlformats.org/officeDocument/2006/relationships/image" Target="../media/image62.svg"/><Relationship Id="rId15" Type="http://schemas.openxmlformats.org/officeDocument/2006/relationships/image" Target="../media/image7.emf"/><Relationship Id="rId10" Type="http://schemas.openxmlformats.org/officeDocument/2006/relationships/image" Target="../media/image58.emf"/><Relationship Id="rId4" Type="http://schemas.openxmlformats.org/officeDocument/2006/relationships/image" Target="../media/image61.png"/><Relationship Id="rId9" Type="http://schemas.openxmlformats.org/officeDocument/2006/relationships/image" Target="../media/image66.svg"/><Relationship Id="rId14" Type="http://schemas.openxmlformats.org/officeDocument/2006/relationships/image" Target="../media/image6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charteredaccountants.ie" TargetMode="External"/><Relationship Id="rId3" Type="http://schemas.openxmlformats.org/officeDocument/2006/relationships/image" Target="../media/image69.jpg"/><Relationship Id="rId7" Type="http://schemas.openxmlformats.org/officeDocument/2006/relationships/hyperlink" Target="http://www.becomeacharteredaccountant.com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72.emf"/><Relationship Id="rId5" Type="http://schemas.openxmlformats.org/officeDocument/2006/relationships/image" Target="../media/image7.emf"/><Relationship Id="rId10" Type="http://schemas.openxmlformats.org/officeDocument/2006/relationships/image" Target="../media/image71.emf"/><Relationship Id="rId4" Type="http://schemas.openxmlformats.org/officeDocument/2006/relationships/image" Target="../media/image9.emf"/><Relationship Id="rId9" Type="http://schemas.openxmlformats.org/officeDocument/2006/relationships/image" Target="../media/image7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7.emf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26" Type="http://schemas.openxmlformats.org/officeDocument/2006/relationships/image" Target="../media/image34.png"/><Relationship Id="rId3" Type="http://schemas.openxmlformats.org/officeDocument/2006/relationships/image" Target="../media/image13.png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4.jpeg"/><Relationship Id="rId20" Type="http://schemas.openxmlformats.org/officeDocument/2006/relationships/image" Target="../media/image28.png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11" Type="http://schemas.openxmlformats.org/officeDocument/2006/relationships/image" Target="../media/image19.png"/><Relationship Id="rId24" Type="http://schemas.openxmlformats.org/officeDocument/2006/relationships/image" Target="../media/image32.jpeg"/><Relationship Id="rId5" Type="http://schemas.openxmlformats.org/officeDocument/2006/relationships/image" Target="../media/image7.emf"/><Relationship Id="rId15" Type="http://schemas.openxmlformats.org/officeDocument/2006/relationships/image" Target="../media/image23.png"/><Relationship Id="rId23" Type="http://schemas.openxmlformats.org/officeDocument/2006/relationships/image" Target="../media/image31.jpeg"/><Relationship Id="rId28" Type="http://schemas.openxmlformats.org/officeDocument/2006/relationships/image" Target="../media/image36.jpeg"/><Relationship Id="rId10" Type="http://schemas.openxmlformats.org/officeDocument/2006/relationships/image" Target="../media/image18.jpeg"/><Relationship Id="rId19" Type="http://schemas.openxmlformats.org/officeDocument/2006/relationships/image" Target="../media/image27.png"/><Relationship Id="rId31" Type="http://schemas.openxmlformats.org/officeDocument/2006/relationships/image" Target="../media/image39.jpeg"/><Relationship Id="rId4" Type="http://schemas.openxmlformats.org/officeDocument/2006/relationships/image" Target="../media/image14.png"/><Relationship Id="rId9" Type="http://schemas.openxmlformats.org/officeDocument/2006/relationships/image" Target="../media/image17.png"/><Relationship Id="rId14" Type="http://schemas.openxmlformats.org/officeDocument/2006/relationships/image" Target="../media/image22.jpeg"/><Relationship Id="rId22" Type="http://schemas.openxmlformats.org/officeDocument/2006/relationships/image" Target="../media/image30.png"/><Relationship Id="rId27" Type="http://schemas.openxmlformats.org/officeDocument/2006/relationships/image" Target="../media/image35.png"/><Relationship Id="rId30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40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emf"/><Relationship Id="rId5" Type="http://schemas.openxmlformats.org/officeDocument/2006/relationships/image" Target="../media/image41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7.emf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jpg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jpg"/><Relationship Id="rId7" Type="http://schemas.openxmlformats.org/officeDocument/2006/relationships/image" Target="../media/image49.jf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48.emf"/><Relationship Id="rId9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2.emf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image" Target="../media/image7.emf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3AB2D8-52C3-3E49-A60D-D9FB5DACC5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4B710F3-8541-7E4D-811E-75428EB813B6}"/>
              </a:ext>
            </a:extLst>
          </p:cNvPr>
          <p:cNvGrpSpPr/>
          <p:nvPr/>
        </p:nvGrpSpPr>
        <p:grpSpPr>
          <a:xfrm>
            <a:off x="0" y="246047"/>
            <a:ext cx="5232400" cy="805334"/>
            <a:chOff x="0" y="246047"/>
            <a:chExt cx="5232400" cy="80533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3031AF6-CB0D-FD4E-BDD2-45830FD0D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246047"/>
              <a:ext cx="5232400" cy="805334"/>
            </a:xfrm>
            <a:prstGeom prst="rect">
              <a:avLst/>
            </a:prstGeom>
          </p:spPr>
        </p:pic>
        <p:pic>
          <p:nvPicPr>
            <p:cNvPr id="14" name="Picture 13" descr="CAI logo primary.png">
              <a:extLst>
                <a:ext uri="{FF2B5EF4-FFF2-40B4-BE49-F238E27FC236}">
                  <a16:creationId xmlns:a16="http://schemas.microsoft.com/office/drawing/2014/main" id="{41CB3C7A-39B0-3347-9D62-02C41CBC2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8992" y="372901"/>
              <a:ext cx="1905276" cy="546475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68E3350-64D4-3F48-BD7B-B8293BA898FE}"/>
              </a:ext>
            </a:extLst>
          </p:cNvPr>
          <p:cNvGrpSpPr/>
          <p:nvPr/>
        </p:nvGrpSpPr>
        <p:grpSpPr>
          <a:xfrm>
            <a:off x="6096000" y="777197"/>
            <a:ext cx="5497689" cy="4300887"/>
            <a:chOff x="6086008" y="1371600"/>
            <a:chExt cx="4866084" cy="384866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71AECC6-718B-E441-A618-EA276750C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82381" y="1371600"/>
              <a:ext cx="4769711" cy="384866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FFCCF9F-6373-7040-A2B3-8FD5E0A43851}"/>
                </a:ext>
              </a:extLst>
            </p:cNvPr>
            <p:cNvSpPr txBox="1"/>
            <p:nvPr/>
          </p:nvSpPr>
          <p:spPr>
            <a:xfrm>
              <a:off x="6086008" y="1688247"/>
              <a:ext cx="3751727" cy="1762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003E51"/>
                  </a:solidFill>
                  <a:latin typeface="Passion One" panose="02000506080000020004" pitchFamily="2" charset="0"/>
                </a:rPr>
                <a:t>Chartered </a:t>
              </a:r>
            </a:p>
            <a:p>
              <a:pPr algn="ctr"/>
              <a:r>
                <a:rPr lang="en-US" sz="4800" b="1" dirty="0">
                  <a:solidFill>
                    <a:srgbClr val="003E51"/>
                  </a:solidFill>
                  <a:latin typeface="Passion One" panose="02000506080000020004" pitchFamily="2" charset="0"/>
                </a:rPr>
                <a:t>Accountancy</a:t>
              </a:r>
            </a:p>
            <a:p>
              <a:pPr algn="ctr"/>
              <a:r>
                <a:rPr lang="en-US" sz="2600" dirty="0">
                  <a:solidFill>
                    <a:srgbClr val="003E51"/>
                  </a:solidFill>
                  <a:latin typeface="Passion One" panose="02000506080000020004" pitchFamily="2" charset="0"/>
                  <a:cs typeface="Arial" panose="020B0604020202020204" pitchFamily="34" charset="0"/>
                </a:rPr>
                <a:t>What's it all about?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018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2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>
            <a:extLst>
              <a:ext uri="{FF2B5EF4-FFF2-40B4-BE49-F238E27FC236}">
                <a16:creationId xmlns:a16="http://schemas.microsoft.com/office/drawing/2014/main" id="{750D0078-BAA0-47CC-BAA2-CB58FB7EEB3E}"/>
              </a:ext>
            </a:extLst>
          </p:cNvPr>
          <p:cNvSpPr txBox="1"/>
          <p:nvPr/>
        </p:nvSpPr>
        <p:spPr>
          <a:xfrm>
            <a:off x="6183170" y="1808435"/>
            <a:ext cx="5448241" cy="36139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414FC48-4431-4D5F-AD0F-7EBABAF44CAB}"/>
              </a:ext>
            </a:extLst>
          </p:cNvPr>
          <p:cNvSpPr txBox="1"/>
          <p:nvPr/>
        </p:nvSpPr>
        <p:spPr>
          <a:xfrm>
            <a:off x="6234089" y="1920402"/>
            <a:ext cx="5346404" cy="33547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sng" strike="noStrike" kern="1200" cap="none" spc="0" normalizeH="0" baseline="0" noProof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Passion One" panose="02000506080000020004" pitchFamily="2" charset="77"/>
              </a:rPr>
              <a:t>Non-Related Degrees: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Likely no exemptions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1" u="none" strike="noStrike" kern="1200" cap="none" spc="0" normalizeH="0" baseline="0" noProof="0">
              <a:ln>
                <a:noFill/>
              </a:ln>
              <a:solidFill>
                <a:srgbClr val="003E5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300" b="0" i="0" u="none" strike="noStrike" kern="1200" cap="none" spc="0" normalizeH="0" baseline="0" noProof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Passion One" panose="02000506080000020004" pitchFamily="2" charset="77"/>
                <a:cs typeface="Arial" panose="020B0604020202020204" pitchFamily="34" charset="0"/>
              </a:rPr>
              <a:t>Undergrad degree (level 7/8) in </a:t>
            </a:r>
            <a:r>
              <a:rPr kumimoji="0" lang="en-GB" sz="2300" b="1" i="0" u="none" strike="noStrike" kern="1200" cap="none" spc="0" normalizeH="0" baseline="0" noProof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Passion One" panose="02000506080000020004" pitchFamily="2" charset="77"/>
                <a:cs typeface="Arial" panose="020B0604020202020204" pitchFamily="34" charset="0"/>
              </a:rPr>
              <a:t>ANY</a:t>
            </a:r>
            <a:r>
              <a:rPr kumimoji="0" lang="en-GB" sz="2300" b="0" i="0" u="none" strike="noStrike" kern="1200" cap="none" spc="0" normalizeH="0" baseline="0" noProof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Passion One" panose="02000506080000020004" pitchFamily="2" charset="77"/>
                <a:cs typeface="Arial" panose="020B0604020202020204" pitchFamily="34" charset="0"/>
              </a:rPr>
              <a:t> discipline: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2A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300" b="0" i="0" u="none" strike="noStrike" kern="1200" cap="none" spc="0" normalizeH="0" baseline="0" noProof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Passion One" panose="02000506080000020004" pitchFamily="2" charset="77"/>
                <a:cs typeface="Arial" panose="020B0604020202020204" pitchFamily="34" charset="0"/>
              </a:rPr>
              <a:t>E.g. Law, Engineering, History, Marketing, Psychology, Art, English, Medicine, Computing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300" b="0" i="0" u="none" strike="noStrike" kern="1200" cap="none" spc="0" normalizeH="0" baseline="0" noProof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Passion One" panose="02000506080000020004" pitchFamily="2" charset="77"/>
                <a:cs typeface="Arial" panose="020B0604020202020204" pitchFamily="34" charset="0"/>
              </a:rPr>
              <a:t>All backgrounds welcome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CA0205-5260-4417-85A5-19B5EEA807F1}"/>
              </a:ext>
            </a:extLst>
          </p:cNvPr>
          <p:cNvSpPr txBox="1"/>
          <p:nvPr/>
        </p:nvSpPr>
        <p:spPr>
          <a:xfrm>
            <a:off x="547705" y="1808435"/>
            <a:ext cx="5373510" cy="36139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083454-068E-40B3-9328-B0DB1848CAC6}"/>
              </a:ext>
            </a:extLst>
          </p:cNvPr>
          <p:cNvSpPr txBox="1"/>
          <p:nvPr/>
        </p:nvSpPr>
        <p:spPr>
          <a:xfrm>
            <a:off x="671684" y="1911322"/>
            <a:ext cx="5125552" cy="34240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sng" strike="noStrike" kern="1200" cap="none" spc="0" normalizeH="0" baseline="0" noProof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Passion One" panose="02000506080000020004" pitchFamily="2" charset="77"/>
              </a:rPr>
              <a:t>Related Degrees: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Potential full / part exemptions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1" u="none" strike="noStrike" kern="1200" cap="none" spc="0" normalizeH="0" baseline="0" noProof="0">
              <a:ln>
                <a:noFill/>
              </a:ln>
              <a:solidFill>
                <a:srgbClr val="003E5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300" b="0" i="0" u="none" strike="noStrike" kern="1200" cap="none" spc="0" normalizeH="0" baseline="0" noProof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Passion One" panose="02000506080000020004" pitchFamily="2" charset="77"/>
                <a:cs typeface="Arial" panose="020B0604020202020204" pitchFamily="34" charset="0"/>
              </a:rPr>
              <a:t>Undergrad degree (level 8) in: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2A9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en-GB" sz="2300" b="0" i="0" u="none" strike="noStrike" kern="1200" cap="none" spc="0" normalizeH="0" baseline="0" noProof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Passion One" panose="02000506080000020004" pitchFamily="2" charset="77"/>
                <a:cs typeface="Arial" panose="020B0604020202020204" pitchFamily="34" charset="0"/>
              </a:rPr>
              <a:t>Accounting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2A9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en-GB" sz="2300" b="0" i="0" u="none" strike="noStrike" kern="1200" cap="none" spc="0" normalizeH="0" baseline="0" noProof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Passion One" panose="02000506080000020004" pitchFamily="2" charset="77"/>
                <a:cs typeface="Arial" panose="020B0604020202020204" pitchFamily="34" charset="0"/>
              </a:rPr>
              <a:t>Finance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2A9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en-GB" sz="2300" b="0" i="0" u="none" strike="noStrike" kern="1200" cap="none" spc="0" normalizeH="0" baseline="0" noProof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Passion One" panose="02000506080000020004" pitchFamily="2" charset="77"/>
                <a:cs typeface="Arial" panose="020B0604020202020204" pitchFamily="34" charset="0"/>
              </a:rPr>
              <a:t>Business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300" b="0" i="0" u="none" strike="noStrike" kern="1200" cap="none" spc="0" normalizeH="0" baseline="0" noProof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Passion One" panose="02000506080000020004" pitchFamily="2" charset="77"/>
                <a:cs typeface="Arial" panose="020B0604020202020204" pitchFamily="34" charset="0"/>
              </a:rPr>
              <a:t>Postgrad Diploma in Accounting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300" b="0" i="0" u="none" strike="noStrike" kern="1200" cap="none" spc="0" normalizeH="0" baseline="0" noProof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Passion One" panose="02000506080000020004" pitchFamily="2" charset="77"/>
                <a:cs typeface="Arial" panose="020B0604020202020204" pitchFamily="34" charset="0"/>
              </a:rPr>
              <a:t>Masters in Accounting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050" b="0" i="0" u="none" strike="noStrike" kern="1200" cap="none" spc="0" normalizeH="0" baseline="0" noProof="0">
              <a:ln>
                <a:noFill/>
              </a:ln>
              <a:solidFill>
                <a:srgbClr val="003E51"/>
              </a:solidFill>
              <a:effectLst/>
              <a:uLnTx/>
              <a:uFillTx/>
              <a:latin typeface="Berlin Sans FB" panose="020E0602020502020306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D2217E-5F02-45F1-BAA9-F5FE203A3758}"/>
              </a:ext>
            </a:extLst>
          </p:cNvPr>
          <p:cNvSpPr txBox="1"/>
          <p:nvPr/>
        </p:nvSpPr>
        <p:spPr>
          <a:xfrm>
            <a:off x="756427" y="5699751"/>
            <a:ext cx="106791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2400">
                <a:solidFill>
                  <a:srgbClr val="FFFFFF"/>
                </a:solidFill>
                <a:latin typeface="Passion One" panose="02000506080000020004" pitchFamily="2" charset="77"/>
              </a:rPr>
              <a:t>What's the difference? How many exams you sit on the Chartered programme </a:t>
            </a:r>
            <a:br>
              <a:rPr lang="en-GB" sz="2400">
                <a:solidFill>
                  <a:srgbClr val="FFFFFF"/>
                </a:solidFill>
                <a:latin typeface="Passion One" panose="02000506080000020004" pitchFamily="2" charset="77"/>
              </a:rPr>
            </a:br>
            <a:r>
              <a:rPr lang="en-GB" sz="2400">
                <a:solidFill>
                  <a:srgbClr val="FFFFFF"/>
                </a:solidFill>
                <a:latin typeface="Passion One" panose="02000506080000020004" pitchFamily="2" charset="77"/>
                <a:sym typeface="Wingdings" panose="05000000000000000000" pitchFamily="2" charset="2"/>
              </a:rPr>
              <a:t>Previous related education history = potential exemptions!</a:t>
            </a:r>
            <a:endParaRPr lang="en-IE" sz="2400">
              <a:solidFill>
                <a:srgbClr val="FFFFFF"/>
              </a:solidFill>
              <a:latin typeface="Passion One" panose="02000506080000020004" pitchFamily="2" charset="77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D9635B9-9730-8849-AB31-E0019A62C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58" y="280091"/>
            <a:ext cx="4704501" cy="80533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D3C30A0-D837-5F4F-9ED1-EB4CCA926F90}"/>
              </a:ext>
            </a:extLst>
          </p:cNvPr>
          <p:cNvSpPr txBox="1"/>
          <p:nvPr/>
        </p:nvSpPr>
        <p:spPr>
          <a:xfrm>
            <a:off x="288000" y="396000"/>
            <a:ext cx="5024229" cy="584775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lvl="0">
              <a:defRPr/>
            </a:pPr>
            <a:r>
              <a:rPr lang="en-GB" sz="3200">
                <a:solidFill>
                  <a:prstClr val="white"/>
                </a:solidFill>
                <a:latin typeface="Passion One" panose="02000506080000020004" pitchFamily="2" charset="77"/>
              </a:rPr>
              <a:t>ENTRY ROUTE 1: Graduate</a:t>
            </a:r>
            <a:endParaRPr lang="en-IE" sz="3200">
              <a:solidFill>
                <a:prstClr val="white"/>
              </a:solidFill>
              <a:latin typeface="Passion One" panose="02000506080000020004" pitchFamily="2" charset="77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DB7F111-9BF8-2E4D-A991-1964B4C2CE5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2087" y="284509"/>
            <a:ext cx="2028342" cy="84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61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2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4CA0205-5260-4417-85A5-19B5EEA807F1}"/>
              </a:ext>
            </a:extLst>
          </p:cNvPr>
          <p:cNvSpPr txBox="1"/>
          <p:nvPr/>
        </p:nvSpPr>
        <p:spPr>
          <a:xfrm>
            <a:off x="1120055" y="1814194"/>
            <a:ext cx="4831644" cy="40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I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083454-068E-40B3-9328-B0DB1848CAC6}"/>
              </a:ext>
            </a:extLst>
          </p:cNvPr>
          <p:cNvSpPr txBox="1"/>
          <p:nvPr/>
        </p:nvSpPr>
        <p:spPr>
          <a:xfrm>
            <a:off x="1343009" y="1932978"/>
            <a:ext cx="4461934" cy="35394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u="sng">
                <a:solidFill>
                  <a:srgbClr val="003E51"/>
                </a:solidFill>
                <a:latin typeface="Passion One" panose="02000506080000020004" pitchFamily="2" charset="77"/>
              </a:rPr>
              <a:t>Apprenticeship pathway</a:t>
            </a:r>
          </a:p>
          <a:p>
            <a:pPr algn="ctr"/>
            <a:endParaRPr lang="en-GB" sz="1600" u="sng">
              <a:solidFill>
                <a:srgbClr val="003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>
                <a:solidFill>
                  <a:srgbClr val="003E51"/>
                </a:solidFill>
                <a:latin typeface="Passion One" panose="02000506080000020004" pitchFamily="2" charset="77"/>
                <a:cs typeface="Arial" panose="020B0604020202020204" pitchFamily="34" charset="0"/>
              </a:rPr>
              <a:t>Most popular with school leavers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200">
                <a:solidFill>
                  <a:srgbClr val="003E51"/>
                </a:solidFill>
                <a:latin typeface="Passion One" panose="02000506080000020004" pitchFamily="2" charset="77"/>
                <a:cs typeface="Arial" panose="020B0604020202020204" pitchFamily="34" charset="0"/>
              </a:rPr>
              <a:t>Earn while you learn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200">
                <a:solidFill>
                  <a:srgbClr val="003E51"/>
                </a:solidFill>
                <a:latin typeface="Passion One" panose="02000506080000020004" pitchFamily="2" charset="77"/>
                <a:cs typeface="Arial" panose="020B0604020202020204" pitchFamily="34" charset="0"/>
              </a:rPr>
              <a:t>2 year fixed programme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200">
                <a:solidFill>
                  <a:srgbClr val="003E51"/>
                </a:solidFill>
                <a:latin typeface="Passion One" panose="02000506080000020004" pitchFamily="2" charset="77"/>
                <a:cs typeface="Arial" panose="020B0604020202020204" pitchFamily="34" charset="0"/>
              </a:rPr>
              <a:t>Work 4 days a week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200">
                <a:solidFill>
                  <a:srgbClr val="003E51"/>
                </a:solidFill>
                <a:latin typeface="Passion One" panose="02000506080000020004" pitchFamily="2" charset="77"/>
                <a:cs typeface="Arial" panose="020B0604020202020204" pitchFamily="34" charset="0"/>
              </a:rPr>
              <a:t>College 1 day a week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200">
                <a:solidFill>
                  <a:srgbClr val="003E51"/>
                </a:solidFill>
                <a:latin typeface="Passion One" panose="02000506080000020004" pitchFamily="2" charset="77"/>
                <a:cs typeface="Arial" panose="020B0604020202020204" pitchFamily="34" charset="0"/>
              </a:rPr>
              <a:t>On completion transition onto the Chartered ACA programme (potential exemptions)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50D0078-BAA0-47CC-BAA2-CB58FB7EEB3E}"/>
              </a:ext>
            </a:extLst>
          </p:cNvPr>
          <p:cNvSpPr txBox="1"/>
          <p:nvPr/>
        </p:nvSpPr>
        <p:spPr>
          <a:xfrm>
            <a:off x="6257356" y="1814194"/>
            <a:ext cx="4831644" cy="40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IE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414FC48-4431-4D5F-AD0F-7EBABAF44CAB}"/>
              </a:ext>
            </a:extLst>
          </p:cNvPr>
          <p:cNvSpPr txBox="1"/>
          <p:nvPr/>
        </p:nvSpPr>
        <p:spPr>
          <a:xfrm>
            <a:off x="6257356" y="1932978"/>
            <a:ext cx="4831644" cy="37548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u="sng">
                <a:solidFill>
                  <a:srgbClr val="003E51"/>
                </a:solidFill>
                <a:latin typeface="Passion One" panose="02000506080000020004" pitchFamily="2" charset="77"/>
              </a:rPr>
              <a:t>Traditional pathway</a:t>
            </a:r>
          </a:p>
          <a:p>
            <a:pPr algn="ctr"/>
            <a:endParaRPr lang="en-GB" sz="1600" u="sng">
              <a:solidFill>
                <a:srgbClr val="003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200">
                <a:solidFill>
                  <a:srgbClr val="003E51"/>
                </a:solidFill>
                <a:latin typeface="Passion One" panose="02000506080000020004" pitchFamily="2" charset="77"/>
                <a:cs typeface="Arial" panose="020B0604020202020204" pitchFamily="34" charset="0"/>
              </a:rPr>
              <a:t>Study with ATI for one year and gain a merit* – move onto the Chartered programme (no exemptions)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200">
                <a:solidFill>
                  <a:srgbClr val="003E51"/>
                </a:solidFill>
                <a:latin typeface="Passion One" panose="02000506080000020004" pitchFamily="2" charset="77"/>
                <a:cs typeface="Arial" panose="020B0604020202020204" pitchFamily="34" charset="0"/>
              </a:rPr>
              <a:t>Study with ATI for two years to gain the full Accounting Technician qualification - then move onto the Chartered programme (potential exemptions)</a:t>
            </a:r>
          </a:p>
          <a:p>
            <a:pPr marL="457200" indent="-457200">
              <a:buFont typeface="+mj-lt"/>
              <a:buAutoNum type="arabicPeriod"/>
            </a:pPr>
            <a:endParaRPr lang="en-GB" sz="2200">
              <a:solidFill>
                <a:srgbClr val="003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i="1">
                <a:solidFill>
                  <a:srgbClr val="003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* GCSE/A Level/Leaving Cert criteria to be met also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55887B7-C6CD-824D-B14D-9251B9BA4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58" y="280091"/>
            <a:ext cx="8808415" cy="8053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EC99841-3316-F743-A894-380F3AB8CB01}"/>
              </a:ext>
            </a:extLst>
          </p:cNvPr>
          <p:cNvSpPr txBox="1"/>
          <p:nvPr/>
        </p:nvSpPr>
        <p:spPr>
          <a:xfrm>
            <a:off x="288000" y="396000"/>
            <a:ext cx="8616514" cy="584775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>
              <a:defRPr/>
            </a:pPr>
            <a:r>
              <a:rPr lang="en-GB" sz="3200">
                <a:solidFill>
                  <a:prstClr val="white"/>
                </a:solidFill>
                <a:latin typeface="Passion One" panose="02000506080000020004" pitchFamily="2" charset="77"/>
              </a:rPr>
              <a:t>ENTRY ROUTE 2: </a:t>
            </a:r>
            <a:r>
              <a:rPr lang="en-GB" sz="3200">
                <a:solidFill>
                  <a:schemeClr val="bg1"/>
                </a:solidFill>
                <a:latin typeface="Passion One" panose="02000506080000020004" pitchFamily="2" charset="77"/>
              </a:rPr>
              <a:t>Accounting Technicians Ireland (ATI)</a:t>
            </a:r>
            <a:endParaRPr lang="en-IE" sz="3200">
              <a:solidFill>
                <a:schemeClr val="bg1"/>
              </a:solidFill>
              <a:latin typeface="Passion One" panose="02000506080000020004" pitchFamily="2" charset="77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AE2D818-F320-3F4C-AD18-936A606601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2087" y="284509"/>
            <a:ext cx="2028342" cy="8466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0F8CDCD-40E2-5042-B4ED-DBB6B6A3E019}"/>
              </a:ext>
            </a:extLst>
          </p:cNvPr>
          <p:cNvSpPr txBox="1"/>
          <p:nvPr/>
        </p:nvSpPr>
        <p:spPr>
          <a:xfrm>
            <a:off x="77968" y="6173381"/>
            <a:ext cx="11747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ssion One" panose="02000506080000020004" pitchFamily="2" charset="77"/>
              </a:rPr>
              <a:t>Accounting Technicians Ireland 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ssion One" panose="02000506080000020004" pitchFamily="2" charset="77"/>
              </a:rPr>
              <a:t>are a partner 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ssion One" panose="02000506080000020004" pitchFamily="2" charset="77"/>
              </a:rPr>
              <a:t>body of Chartered Accountants Ireland</a:t>
            </a:r>
            <a:endParaRPr kumimoji="0" lang="en-IE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ssion One" panose="0200050608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6505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7FDC8A4-638B-8840-9F14-C2C2C9A3F1D6}"/>
              </a:ext>
            </a:extLst>
          </p:cNvPr>
          <p:cNvGrpSpPr/>
          <p:nvPr/>
        </p:nvGrpSpPr>
        <p:grpSpPr>
          <a:xfrm>
            <a:off x="288001" y="1639444"/>
            <a:ext cx="6485652" cy="3836070"/>
            <a:chOff x="300870" y="1444470"/>
            <a:chExt cx="8339165" cy="4932369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1A1D1DE-F666-42E3-AE40-F321B7F11CCD}"/>
                </a:ext>
              </a:extLst>
            </p:cNvPr>
            <p:cNvSpPr/>
            <p:nvPr/>
          </p:nvSpPr>
          <p:spPr>
            <a:xfrm>
              <a:off x="300870" y="1444470"/>
              <a:ext cx="4932369" cy="4932369"/>
            </a:xfrm>
            <a:custGeom>
              <a:avLst/>
              <a:gdLst>
                <a:gd name="connsiteX0" fmla="*/ 0 w 3699277"/>
                <a:gd name="connsiteY0" fmla="*/ 1849639 h 3699277"/>
                <a:gd name="connsiteX1" fmla="*/ 1849639 w 3699277"/>
                <a:gd name="connsiteY1" fmla="*/ 0 h 3699277"/>
                <a:gd name="connsiteX2" fmla="*/ 3699278 w 3699277"/>
                <a:gd name="connsiteY2" fmla="*/ 1849639 h 3699277"/>
                <a:gd name="connsiteX3" fmla="*/ 1849639 w 3699277"/>
                <a:gd name="connsiteY3" fmla="*/ 3699278 h 3699277"/>
                <a:gd name="connsiteX4" fmla="*/ 0 w 3699277"/>
                <a:gd name="connsiteY4" fmla="*/ 1849639 h 3699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99277" h="3699277">
                  <a:moveTo>
                    <a:pt x="0" y="1849639"/>
                  </a:moveTo>
                  <a:cubicBezTo>
                    <a:pt x="0" y="828112"/>
                    <a:pt x="828112" y="0"/>
                    <a:pt x="1849639" y="0"/>
                  </a:cubicBezTo>
                  <a:cubicBezTo>
                    <a:pt x="2871166" y="0"/>
                    <a:pt x="3699278" y="828112"/>
                    <a:pt x="3699278" y="1849639"/>
                  </a:cubicBezTo>
                  <a:cubicBezTo>
                    <a:pt x="3699278" y="2871166"/>
                    <a:pt x="2871166" y="3699278"/>
                    <a:pt x="1849639" y="3699278"/>
                  </a:cubicBezTo>
                  <a:cubicBezTo>
                    <a:pt x="828112" y="3699278"/>
                    <a:pt x="0" y="2871166"/>
                    <a:pt x="0" y="1849639"/>
                  </a:cubicBezTo>
                  <a:close/>
                </a:path>
              </a:pathLst>
            </a:custGeom>
            <a:solidFill>
              <a:srgbClr val="861F41"/>
            </a:solidFill>
            <a:ln>
              <a:solidFill>
                <a:srgbClr val="861F41"/>
              </a:solidFill>
            </a:ln>
            <a:effectLst/>
          </p:spPr>
          <p:txBody>
            <a:bodyPr spcFirstLastPara="0" vert="horz" wrap="square" lIns="688755" tIns="581632" rIns="1399727" bIns="581632" numCol="1" spcCol="1270" anchor="ctr" anchorCtr="0">
              <a:noAutofit/>
            </a:bodyPr>
            <a:lstStyle/>
            <a:p>
              <a:pPr algn="ctr" defTabSz="21928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kumimoji="0" lang="en-IE" sz="3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ssion One" panose="02000506080000020004" pitchFamily="2" charset="77"/>
                </a:rPr>
                <a:t>Education</a:t>
              </a:r>
            </a:p>
          </p:txBody>
        </p:sp>
        <p:sp>
          <p:nvSpPr>
            <p:cNvPr id="10" name="Freeform: Shape 12">
              <a:extLst>
                <a:ext uri="{FF2B5EF4-FFF2-40B4-BE49-F238E27FC236}">
                  <a16:creationId xmlns:a16="http://schemas.microsoft.com/office/drawing/2014/main" id="{5D2E59D8-5EE9-844F-9F54-6A7C4E60762A}"/>
                </a:ext>
              </a:extLst>
            </p:cNvPr>
            <p:cNvSpPr/>
            <p:nvPr/>
          </p:nvSpPr>
          <p:spPr>
            <a:xfrm>
              <a:off x="3707666" y="1444470"/>
              <a:ext cx="4932369" cy="4932368"/>
            </a:xfrm>
            <a:custGeom>
              <a:avLst/>
              <a:gdLst>
                <a:gd name="connsiteX0" fmla="*/ 0 w 3699277"/>
                <a:gd name="connsiteY0" fmla="*/ 1849639 h 3699277"/>
                <a:gd name="connsiteX1" fmla="*/ 1849639 w 3699277"/>
                <a:gd name="connsiteY1" fmla="*/ 0 h 3699277"/>
                <a:gd name="connsiteX2" fmla="*/ 3699278 w 3699277"/>
                <a:gd name="connsiteY2" fmla="*/ 1849639 h 3699277"/>
                <a:gd name="connsiteX3" fmla="*/ 1849639 w 3699277"/>
                <a:gd name="connsiteY3" fmla="*/ 3699278 h 3699277"/>
                <a:gd name="connsiteX4" fmla="*/ 0 w 3699277"/>
                <a:gd name="connsiteY4" fmla="*/ 1849639 h 3699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99277" h="3699277">
                  <a:moveTo>
                    <a:pt x="0" y="1849639"/>
                  </a:moveTo>
                  <a:cubicBezTo>
                    <a:pt x="0" y="828112"/>
                    <a:pt x="828112" y="0"/>
                    <a:pt x="1849639" y="0"/>
                  </a:cubicBezTo>
                  <a:cubicBezTo>
                    <a:pt x="2871166" y="0"/>
                    <a:pt x="3699278" y="828112"/>
                    <a:pt x="3699278" y="1849639"/>
                  </a:cubicBezTo>
                  <a:cubicBezTo>
                    <a:pt x="3699278" y="2871166"/>
                    <a:pt x="2871166" y="3699278"/>
                    <a:pt x="1849639" y="3699278"/>
                  </a:cubicBezTo>
                  <a:cubicBezTo>
                    <a:pt x="828112" y="3699278"/>
                    <a:pt x="0" y="2871166"/>
                    <a:pt x="0" y="1849639"/>
                  </a:cubicBezTo>
                  <a:close/>
                </a:path>
              </a:pathLst>
            </a:custGeom>
            <a:solidFill>
              <a:srgbClr val="00B2A9"/>
            </a:solidFill>
            <a:ln>
              <a:noFill/>
            </a:ln>
            <a:effectLst/>
          </p:spPr>
          <p:txBody>
            <a:bodyPr spcFirstLastPara="0" vert="horz" wrap="square" lIns="688755" tIns="581632" rIns="1399727" bIns="581632" numCol="1" spcCol="1270" anchor="ctr" anchorCtr="0">
              <a:noAutofit/>
            </a:bodyPr>
            <a:lstStyle/>
            <a:p>
              <a:pPr algn="ctr" defTabSz="219281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kumimoji="0" lang="en-IE" sz="3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ssion One" panose="02000506080000020004" pitchFamily="2" charset="77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41BA643-4EE9-2846-B3C2-635709FB4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58" y="280091"/>
            <a:ext cx="6184958" cy="8053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BEB75D-0120-174D-9A9C-8B5D265FDF87}"/>
              </a:ext>
            </a:extLst>
          </p:cNvPr>
          <p:cNvSpPr txBox="1"/>
          <p:nvPr/>
        </p:nvSpPr>
        <p:spPr>
          <a:xfrm>
            <a:off x="288000" y="396000"/>
            <a:ext cx="6909744" cy="584775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lang="en-IE" sz="3200">
                <a:solidFill>
                  <a:srgbClr val="FFFFFF"/>
                </a:solidFill>
                <a:latin typeface="Passion One" panose="02000506080000020004" pitchFamily="2" charset="77"/>
              </a:rPr>
              <a:t>THE ACA PROGRAMME &amp; PATHWAYS</a:t>
            </a:r>
            <a:endParaRPr lang="en-US" sz="3200">
              <a:solidFill>
                <a:srgbClr val="FFFFFF"/>
              </a:solidFill>
              <a:latin typeface="Passion One" panose="02000506080000020004" pitchFamily="2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51C772-A7F5-6446-A9D1-6DB2F0CE5E7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2087" y="284509"/>
            <a:ext cx="2028342" cy="8466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4A17EA-8271-2E44-9337-50F7F82E2938}"/>
              </a:ext>
            </a:extLst>
          </p:cNvPr>
          <p:cNvSpPr txBox="1"/>
          <p:nvPr/>
        </p:nvSpPr>
        <p:spPr>
          <a:xfrm>
            <a:off x="6835876" y="1383055"/>
            <a:ext cx="5356124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>
                <a:solidFill>
                  <a:srgbClr val="003E51"/>
                </a:solidFill>
                <a:latin typeface="Passion One" panose="02000506080000020004" pitchFamily="2" charset="77"/>
                <a:cs typeface="Arial" panose="020B0604020202020204" pitchFamily="34" charset="0"/>
              </a:rPr>
              <a:t>PATHWAYS TO QUALIFICATION:</a:t>
            </a:r>
          </a:p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GB" sz="2200">
                <a:solidFill>
                  <a:srgbClr val="00B2A9"/>
                </a:solidFill>
                <a:latin typeface="Passion One" panose="02000506080000020004" pitchFamily="2" charset="77"/>
                <a:cs typeface="Arial" panose="020B0604020202020204" pitchFamily="34" charset="0"/>
              </a:rPr>
              <a:t>TRAINING CONTRACT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003E51"/>
                </a:solidFill>
                <a:latin typeface="Passion One" panose="02000506080000020004" pitchFamily="2" charset="77"/>
                <a:cs typeface="Arial" panose="020B0604020202020204" pitchFamily="34" charset="0"/>
              </a:rPr>
              <a:t>Employer led training journey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003E51"/>
                </a:solidFill>
                <a:latin typeface="Passion One" panose="02000506080000020004" pitchFamily="2" charset="77"/>
                <a:cs typeface="Arial" panose="020B0604020202020204" pitchFamily="34" charset="0"/>
              </a:rPr>
              <a:t>Both education and work experience wrapped into an official training agreement with an employer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003E51"/>
                </a:solidFill>
                <a:latin typeface="Passion One" panose="02000506080000020004" pitchFamily="2" charset="77"/>
                <a:cs typeface="Arial" panose="020B0604020202020204" pitchFamily="34" charset="0"/>
              </a:rPr>
              <a:t>Structured and consecutive approach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003E51"/>
                </a:solidFill>
                <a:latin typeface="Passion One" panose="02000506080000020004" pitchFamily="2" charset="77"/>
                <a:cs typeface="Arial" panose="020B0604020202020204" pitchFamily="34" charset="0"/>
              </a:rPr>
              <a:t>Often connected to graduates schemes</a:t>
            </a:r>
          </a:p>
          <a:p>
            <a:r>
              <a:rPr lang="en-GB" sz="2200">
                <a:solidFill>
                  <a:srgbClr val="00B2A9"/>
                </a:solidFill>
                <a:latin typeface="Passion One" panose="02000506080000020004" pitchFamily="2" charset="77"/>
                <a:cs typeface="Arial" panose="020B0604020202020204" pitchFamily="34" charset="0"/>
              </a:rPr>
              <a:t>2. FLEXIBLE ROUTE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003E51"/>
                </a:solidFill>
                <a:latin typeface="Passion One" panose="02000506080000020004" pitchFamily="2" charset="77"/>
                <a:cs typeface="Arial" panose="020B0604020202020204" pitchFamily="34" charset="0"/>
              </a:rPr>
              <a:t>Student led training journey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003E51"/>
                </a:solidFill>
                <a:latin typeface="Passion One" panose="02000506080000020004" pitchFamily="2" charset="77"/>
                <a:cs typeface="Arial" panose="020B0604020202020204" pitchFamily="34" charset="0"/>
              </a:rPr>
              <a:t>Education and work experience elements don’t need to run concurrently or consecutively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003E51"/>
                </a:solidFill>
                <a:latin typeface="Passion One" panose="02000506080000020004" pitchFamily="2" charset="77"/>
                <a:cs typeface="Arial" panose="020B0604020202020204" pitchFamily="34" charset="0"/>
              </a:rPr>
              <a:t>Students can enrol independently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003E51"/>
                </a:solidFill>
                <a:latin typeface="Passion One" panose="02000506080000020004" pitchFamily="2" charset="77"/>
                <a:cs typeface="Arial" panose="020B0604020202020204" pitchFamily="34" charset="0"/>
              </a:rPr>
              <a:t>Employers can be involved informally</a:t>
            </a:r>
          </a:p>
          <a:p>
            <a:pPr lvl="1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1200">
                <a:solidFill>
                  <a:srgbClr val="831F41"/>
                </a:solidFill>
                <a:latin typeface="Passion One" panose="02000506080000020004" pitchFamily="2" charset="0"/>
                <a:cs typeface="Arial" panose="020B0604020202020204" pitchFamily="34" charset="0"/>
              </a:rPr>
              <a:t>All students complete the same education programme and exams and undertake the same work experience requirement in both pathways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I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1E16BE-2C7C-374E-BD91-0A84E0476097}"/>
              </a:ext>
            </a:extLst>
          </p:cNvPr>
          <p:cNvSpPr/>
          <p:nvPr/>
        </p:nvSpPr>
        <p:spPr>
          <a:xfrm>
            <a:off x="3920498" y="3271534"/>
            <a:ext cx="1922321" cy="571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219281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IE" sz="3400" kern="0">
                <a:solidFill>
                  <a:prstClr val="white"/>
                </a:solidFill>
                <a:latin typeface="Passion One" panose="02000506080000020004" pitchFamily="2" charset="77"/>
              </a:rPr>
              <a:t>Experience</a:t>
            </a:r>
          </a:p>
        </p:txBody>
      </p:sp>
      <p:pic>
        <p:nvPicPr>
          <p:cNvPr id="6" name="Picture 5" descr="A picture containing text, chair, seat&#10;&#10;Description automatically generated">
            <a:extLst>
              <a:ext uri="{FF2B5EF4-FFF2-40B4-BE49-F238E27FC236}">
                <a16:creationId xmlns:a16="http://schemas.microsoft.com/office/drawing/2014/main" id="{AEAD03F2-045E-5249-B529-BF6B4C684C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2759" y="2523183"/>
            <a:ext cx="7318531" cy="433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18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CBBD7BBB-8F29-7941-B7A7-D83BC43C3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58" y="280091"/>
            <a:ext cx="3895816" cy="80533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9846C19-2B69-7844-9565-68C34402BEAF}"/>
              </a:ext>
            </a:extLst>
          </p:cNvPr>
          <p:cNvSpPr txBox="1"/>
          <p:nvPr/>
        </p:nvSpPr>
        <p:spPr>
          <a:xfrm>
            <a:off x="288000" y="396000"/>
            <a:ext cx="3595058" cy="584775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lang="en-IE" sz="3200">
                <a:solidFill>
                  <a:srgbClr val="FFFFFF"/>
                </a:solidFill>
                <a:latin typeface="Passion One" panose="02000506080000020004" pitchFamily="2" charset="77"/>
              </a:rPr>
              <a:t>EDUCATION JOURNEY</a:t>
            </a:r>
            <a:endParaRPr lang="en-US" sz="3200">
              <a:solidFill>
                <a:srgbClr val="FFFFFF"/>
              </a:solidFill>
              <a:latin typeface="Passion One" panose="02000506080000020004" pitchFamily="2" charset="77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06E35D9-6047-CC49-A446-09F6777C12A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2087" y="284509"/>
            <a:ext cx="2028342" cy="846693"/>
          </a:xfrm>
          <a:prstGeom prst="rect">
            <a:avLst/>
          </a:prstGeom>
        </p:spPr>
      </p:pic>
      <p:pic>
        <p:nvPicPr>
          <p:cNvPr id="11" name="Picture 1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7C22694-4E43-D147-83D5-A45737D551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486" y="1681120"/>
            <a:ext cx="7049618" cy="43707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2066F2-BD00-2146-95DE-E2ADABB45C5F}"/>
              </a:ext>
            </a:extLst>
          </p:cNvPr>
          <p:cNvSpPr txBox="1"/>
          <p:nvPr/>
        </p:nvSpPr>
        <p:spPr>
          <a:xfrm>
            <a:off x="7921952" y="2356345"/>
            <a:ext cx="330458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>
                <a:solidFill>
                  <a:srgbClr val="003E51"/>
                </a:solidFill>
                <a:latin typeface="Passion One" panose="02000506080000020004" pitchFamily="2" charset="77"/>
                <a:cs typeface="Arial" panose="020B0604020202020204" pitchFamily="34" charset="0"/>
              </a:rPr>
              <a:t>How many levels you have to complete depends on your prior education and if you have come from a related subject background </a:t>
            </a:r>
          </a:p>
          <a:p>
            <a:r>
              <a:rPr lang="en-IE" sz="1000" i="1">
                <a:solidFill>
                  <a:srgbClr val="003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(you may get exemptions from some)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3A3FBD-B4B3-E54E-9439-E5AD6F161036}"/>
              </a:ext>
            </a:extLst>
          </p:cNvPr>
          <p:cNvSpPr txBox="1"/>
          <p:nvPr/>
        </p:nvSpPr>
        <p:spPr>
          <a:xfrm>
            <a:off x="7921952" y="4058574"/>
            <a:ext cx="33800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>
                <a:solidFill>
                  <a:srgbClr val="003E51"/>
                </a:solidFill>
                <a:latin typeface="Passion One" panose="02000506080000020004" pitchFamily="2" charset="77"/>
                <a:cs typeface="Arial" panose="020B0604020202020204" pitchFamily="34" charset="0"/>
              </a:rPr>
              <a:t>The academic year for the course delivery runs annually from </a:t>
            </a:r>
          </a:p>
          <a:p>
            <a:r>
              <a:rPr lang="en-IE">
                <a:solidFill>
                  <a:srgbClr val="003E51"/>
                </a:solidFill>
                <a:latin typeface="Passion One" panose="02000506080000020004" pitchFamily="2" charset="77"/>
                <a:cs typeface="Arial" panose="020B0604020202020204" pitchFamily="34" charset="0"/>
              </a:rPr>
              <a:t>Autumn – Spring/Summer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7CE66E-1ED9-2E48-B7DE-0A9A100EB0A2}"/>
              </a:ext>
            </a:extLst>
          </p:cNvPr>
          <p:cNvSpPr txBox="1"/>
          <p:nvPr/>
        </p:nvSpPr>
        <p:spPr>
          <a:xfrm>
            <a:off x="7921952" y="5301801"/>
            <a:ext cx="4095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Passion One" panose="02000506080000020004" pitchFamily="2" charset="77"/>
                <a:cs typeface="Arial" panose="020B0604020202020204" pitchFamily="34" charset="0"/>
              </a:rPr>
              <a:t>There are 2 exam sittings annually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Passion One" panose="02000506080000020004" pitchFamily="2" charset="77"/>
                <a:cs typeface="Arial" panose="020B0604020202020204" pitchFamily="34" charset="0"/>
              </a:rPr>
              <a:t>-  Summer &amp; Autumn/Winter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28C2382-DE3E-4D8D-B7D1-A33B0E9D8311}"/>
              </a:ext>
            </a:extLst>
          </p:cNvPr>
          <p:cNvGrpSpPr/>
          <p:nvPr/>
        </p:nvGrpSpPr>
        <p:grpSpPr>
          <a:xfrm>
            <a:off x="7281242" y="1125874"/>
            <a:ext cx="4453558" cy="974229"/>
            <a:chOff x="5981439" y="901690"/>
            <a:chExt cx="3677950" cy="83998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58A653D-2954-4872-B0D8-5A1F96488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81439" y="901690"/>
              <a:ext cx="3677950" cy="83998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E5E3830-9E75-48DD-88A0-B528C81BB289}"/>
                </a:ext>
              </a:extLst>
            </p:cNvPr>
            <p:cNvSpPr txBox="1"/>
            <p:nvPr/>
          </p:nvSpPr>
          <p:spPr>
            <a:xfrm>
              <a:off x="6095601" y="1056315"/>
              <a:ext cx="3382301" cy="557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>
                  <a:solidFill>
                    <a:schemeClr val="bg1"/>
                  </a:solidFill>
                  <a:latin typeface="Passion One" panose="02000506080000020004" pitchFamily="2" charset="77"/>
                  <a:cs typeface="Arial" panose="020B0604020202020204" pitchFamily="34" charset="0"/>
                </a:rPr>
                <a:t>There are 3 levels of the ACA professional study/exam programme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677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BC477D53-509E-1647-81D3-79DB0C354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58" y="280091"/>
            <a:ext cx="6108758" cy="8053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B62E64-5C12-8D48-A2CD-1DF3017F906D}"/>
              </a:ext>
            </a:extLst>
          </p:cNvPr>
          <p:cNvSpPr txBox="1"/>
          <p:nvPr/>
        </p:nvSpPr>
        <p:spPr>
          <a:xfrm>
            <a:off x="285450" y="394816"/>
            <a:ext cx="6325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ssion One" panose="02000506080000020004" pitchFamily="2" charset="77"/>
              </a:rPr>
              <a:t>THE ACA SYLLABUS / EXEMPTIONS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ssion One" panose="02000506080000020004" pitchFamily="2" charset="77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940593" y="1447388"/>
            <a:ext cx="2178023" cy="732004"/>
            <a:chOff x="4577091" y="1427510"/>
            <a:chExt cx="2178023" cy="73200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B61DA4C-3FB3-AC46-B12F-F6071920E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7091" y="1427510"/>
              <a:ext cx="2178023" cy="73200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A375AAF-582B-CB46-93BE-EDEF1B140A13}"/>
                </a:ext>
              </a:extLst>
            </p:cNvPr>
            <p:cNvSpPr/>
            <p:nvPr/>
          </p:nvSpPr>
          <p:spPr>
            <a:xfrm>
              <a:off x="5281455" y="1562679"/>
              <a:ext cx="119709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ssion One" panose="02000506080000020004" pitchFamily="2" charset="77"/>
                </a:rPr>
                <a:t>CAP 2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790716" y="1432640"/>
            <a:ext cx="2178023" cy="732004"/>
            <a:chOff x="8422719" y="1438855"/>
            <a:chExt cx="2178023" cy="73200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4D135B9-4CBA-C14D-A7F5-8B176A4AE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22719" y="1438855"/>
              <a:ext cx="2178023" cy="73200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AE97070-E4DA-3D4F-B564-2A2C44B06367}"/>
                </a:ext>
              </a:extLst>
            </p:cNvPr>
            <p:cNvSpPr/>
            <p:nvPr/>
          </p:nvSpPr>
          <p:spPr>
            <a:xfrm>
              <a:off x="9188459" y="1562678"/>
              <a:ext cx="112381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ssion One" panose="02000506080000020004" pitchFamily="2" charset="77"/>
                </a:rPr>
                <a:t>FAE 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090470" y="1432640"/>
            <a:ext cx="2178023" cy="732004"/>
            <a:chOff x="931444" y="1412762"/>
            <a:chExt cx="2178023" cy="73200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AAF2DF1-075B-7F41-A988-21717C01D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1444" y="1412762"/>
              <a:ext cx="2178023" cy="732004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43C8565-F03E-4047-BFBA-311F11BBB6AE}"/>
                </a:ext>
              </a:extLst>
            </p:cNvPr>
            <p:cNvSpPr/>
            <p:nvPr/>
          </p:nvSpPr>
          <p:spPr>
            <a:xfrm>
              <a:off x="1559431" y="1562678"/>
              <a:ext cx="117248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ssion One" panose="02000506080000020004" pitchFamily="2" charset="77"/>
                </a:rPr>
                <a:t>CAP 1</a:t>
              </a:r>
            </a:p>
          </p:txBody>
        </p:sp>
      </p:grpSp>
      <p:sp>
        <p:nvSpPr>
          <p:cNvPr id="23" name="Rounded Rectangle 22"/>
          <p:cNvSpPr/>
          <p:nvPr/>
        </p:nvSpPr>
        <p:spPr>
          <a:xfrm>
            <a:off x="738900" y="2416068"/>
            <a:ext cx="3028029" cy="1818001"/>
          </a:xfrm>
          <a:prstGeom prst="roundRect">
            <a:avLst>
              <a:gd name="adj" fmla="val 7034"/>
            </a:avLst>
          </a:prstGeom>
          <a:noFill/>
          <a:ln w="28575" cap="flat" cmpd="sng" algn="ctr">
            <a:solidFill>
              <a:srgbClr val="00B2A9"/>
            </a:solidFill>
            <a:prstDash val="solid"/>
          </a:ln>
          <a:effectLst/>
        </p:spPr>
        <p:txBody>
          <a:bodyPr lIns="72000" rIns="72000" rtlCol="0" anchor="t" anchorCtr="0"/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Passion One" panose="02000506080000020004" pitchFamily="2" charset="77"/>
              </a:rPr>
              <a:t>Financial Accounting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Passion One" panose="02000506080000020004" pitchFamily="2" charset="77"/>
              </a:rPr>
              <a:t>Finance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Passion One" panose="02000506080000020004" pitchFamily="2" charset="77"/>
              </a:rPr>
              <a:t>Management Accounting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Passion One" panose="02000506080000020004" pitchFamily="2" charset="77"/>
              </a:rPr>
              <a:t>Taxation I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Passion One" panose="02000506080000020004" pitchFamily="2" charset="77"/>
              </a:rPr>
              <a:t>Law for Accountants </a:t>
            </a:r>
            <a:b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Passion One" panose="02000506080000020004" pitchFamily="2" charset="77"/>
              </a:rPr>
            </a:b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Passion One" panose="02000506080000020004" pitchFamily="2" charset="77"/>
              </a:rPr>
              <a:t>(e-assessment)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38900" y="4641762"/>
            <a:ext cx="2996387" cy="1600012"/>
          </a:xfrm>
          <a:prstGeom prst="roundRect">
            <a:avLst>
              <a:gd name="adj" fmla="val 5006"/>
            </a:avLst>
          </a:prstGeom>
          <a:noFill/>
          <a:ln w="28575" cap="flat" cmpd="sng" algn="ctr">
            <a:solidFill>
              <a:srgbClr val="00B2A9"/>
            </a:solidFill>
            <a:prstDash val="solid"/>
          </a:ln>
          <a:effectLst/>
        </p:spPr>
        <p:txBody>
          <a:bodyPr lIns="72000" rIns="72000" rtlCol="0" anchor="t" anchorCtr="0"/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Passion One" panose="02000506080000020004" pitchFamily="2" charset="77"/>
              </a:rPr>
              <a:t>ATI year 2 - partial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Passion One" panose="02000506080000020004" pitchFamily="2" charset="77"/>
              </a:rPr>
              <a:t>Honours (level 8) degrees in accounting, finance, etc with 2.2 grade – full/partial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Passion One" panose="02000506080000020004" pitchFamily="2" charset="77"/>
              </a:rPr>
              <a:t>Post-grad diplomas - full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1" i="0" u="none" strike="noStrike" kern="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Passion One" panose="02000506080000020004" pitchFamily="2" charset="77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519018" y="2444241"/>
            <a:ext cx="3051882" cy="1818001"/>
          </a:xfrm>
          <a:prstGeom prst="roundRect">
            <a:avLst>
              <a:gd name="adj" fmla="val 7034"/>
            </a:avLst>
          </a:prstGeom>
          <a:noFill/>
          <a:ln w="28575" cap="flat" cmpd="sng" algn="ctr">
            <a:solidFill>
              <a:srgbClr val="003E51"/>
            </a:solidFill>
            <a:prstDash val="solid"/>
          </a:ln>
          <a:effectLst/>
        </p:spPr>
        <p:txBody>
          <a:bodyPr lIns="72000" rIns="72000" rtlCol="0" anchor="t" anchorCtr="0"/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Passion One" panose="02000506080000020004" pitchFamily="2" charset="77"/>
              </a:rPr>
              <a:t>Auditing &amp; Assurance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Passion One" panose="02000506080000020004" pitchFamily="2" charset="77"/>
              </a:rPr>
              <a:t>Taxation II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Passion One" panose="02000506080000020004" pitchFamily="2" charset="77"/>
              </a:rPr>
              <a:t>Strategic Finance &amp; Management Accounting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Passion One" panose="02000506080000020004" pitchFamily="2" charset="77"/>
              </a:rPr>
              <a:t>Financial Reporting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354630" y="2439301"/>
            <a:ext cx="3050196" cy="2377847"/>
          </a:xfrm>
          <a:prstGeom prst="roundRect">
            <a:avLst>
              <a:gd name="adj" fmla="val 7034"/>
            </a:avLst>
          </a:prstGeom>
          <a:noFill/>
          <a:ln w="28575" cap="flat" cmpd="sng" algn="ctr">
            <a:solidFill>
              <a:srgbClr val="861F41"/>
            </a:solidFill>
            <a:prstDash val="solid"/>
          </a:ln>
          <a:effectLst/>
        </p:spPr>
        <p:txBody>
          <a:bodyPr lIns="72000" rIns="72000" rtlCol="0" anchor="t" anchorCtr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Passion One" panose="02000506080000020004" pitchFamily="2" charset="77"/>
              </a:rPr>
              <a:t>1. FAE Core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Passion One" panose="02000506080000020004" pitchFamily="2" charset="77"/>
              </a:rPr>
              <a:t>Integrated case study </a:t>
            </a:r>
            <a:b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Passion One" panose="02000506080000020004" pitchFamily="2" charset="77"/>
              </a:rPr>
            </a:b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Passion One" panose="02000506080000020004" pitchFamily="2" charset="77"/>
              </a:rPr>
              <a:t>(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Passion One" panose="02000506080000020004" pitchFamily="2" charset="77"/>
              </a:rPr>
              <a:t>inc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Passion One" panose="02000506080000020004" pitchFamily="2" charset="77"/>
              </a:rPr>
              <a:t> content on technologies, AI, data analytics)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Passion One" panose="02000506080000020004" pitchFamily="2" charset="77"/>
              </a:rPr>
              <a:t>2. FAE Elective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Passion One" panose="02000506080000020004" pitchFamily="2" charset="77"/>
              </a:rPr>
              <a:t>Choice of Audit, Tax, Advisory, Financial Services, Public Sector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4519018" y="4673768"/>
            <a:ext cx="3051882" cy="1568006"/>
          </a:xfrm>
          <a:prstGeom prst="roundRect">
            <a:avLst>
              <a:gd name="adj" fmla="val 5006"/>
            </a:avLst>
          </a:prstGeom>
          <a:noFill/>
          <a:ln w="28575" cap="flat" cmpd="sng" algn="ctr">
            <a:solidFill>
              <a:srgbClr val="003E51"/>
            </a:solidFill>
            <a:prstDash val="solid"/>
          </a:ln>
          <a:effectLst/>
        </p:spPr>
        <p:txBody>
          <a:bodyPr lIns="72000" rIns="72000" rtlCol="0" anchor="ctr" anchorCtr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i="0" u="none" strike="noStrike" kern="1200" cap="none" spc="0" normalizeH="0" baseline="0" noProof="0">
                <a:ln>
                  <a:noFill/>
                </a:ln>
                <a:solidFill>
                  <a:srgbClr val="003E51"/>
                </a:solidFill>
                <a:uLnTx/>
                <a:uFillTx/>
                <a:latin typeface="Passion One" panose="02000506080000020004" pitchFamily="2" charset="77"/>
              </a:rPr>
              <a:t>Masters in Accounting - full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i="0" u="none" strike="noStrike" kern="1200" cap="none" spc="0" normalizeH="0" baseline="0" noProof="0">
                <a:ln>
                  <a:noFill/>
                </a:ln>
                <a:solidFill>
                  <a:srgbClr val="003E51"/>
                </a:solidFill>
                <a:uLnTx/>
                <a:uFillTx/>
                <a:latin typeface="Passion One" panose="02000506080000020004" pitchFamily="2" charset="77"/>
              </a:rPr>
              <a:t>(9 recognised courses)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354630" y="5059431"/>
            <a:ext cx="3050196" cy="1182343"/>
          </a:xfrm>
          <a:prstGeom prst="roundRect">
            <a:avLst>
              <a:gd name="adj" fmla="val 5006"/>
            </a:avLst>
          </a:prstGeom>
          <a:noFill/>
          <a:ln w="28575" cap="flat" cmpd="sng" algn="ctr">
            <a:solidFill>
              <a:srgbClr val="861F41"/>
            </a:solidFill>
            <a:prstDash val="solid"/>
          </a:ln>
          <a:effectLst/>
        </p:spPr>
        <p:txBody>
          <a:bodyPr lIns="72000" rIns="72000" rtlCol="0" anchor="t" anchorCtr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Passion One" panose="02000506080000020004" pitchFamily="2" charset="77"/>
              </a:rPr>
              <a:t>All students must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Passion One" panose="02000506080000020004" pitchFamily="2" charset="77"/>
              </a:rPr>
              <a:t>complete the FAEs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Passion One" panose="02000506080000020004" pitchFamily="2" charset="77"/>
              </a:rPr>
              <a:t>(no exemptions)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BF6D7CC-30EC-F845-8371-9D3FF7B206C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2087" y="284509"/>
            <a:ext cx="2028342" cy="84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75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17A882-8027-4B46-A4A9-D1CE2D35A2B8}"/>
              </a:ext>
            </a:extLst>
          </p:cNvPr>
          <p:cNvSpPr txBox="1"/>
          <p:nvPr/>
        </p:nvSpPr>
        <p:spPr>
          <a:xfrm>
            <a:off x="285450" y="359191"/>
            <a:ext cx="365635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REALITY </a:t>
            </a:r>
            <a:r>
              <a:rPr kumimoji="0" lang="en-US" sz="3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≠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PERCEPTION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0D8A9E1-86EE-2349-AFA9-A17F9F43D92C}"/>
              </a:ext>
            </a:extLst>
          </p:cNvPr>
          <p:cNvGrpSpPr/>
          <p:nvPr/>
        </p:nvGrpSpPr>
        <p:grpSpPr>
          <a:xfrm>
            <a:off x="529683" y="2119042"/>
            <a:ext cx="11099717" cy="3060378"/>
            <a:chOff x="529683" y="1965579"/>
            <a:chExt cx="11099717" cy="331399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60B827C-0684-2446-A24C-C58E2495E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30774" y="1965579"/>
              <a:ext cx="3498626" cy="329133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4D94B71-0782-C74E-A0A9-A2080566E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22261" y="1988234"/>
              <a:ext cx="3209108" cy="329133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BBB33D4-EAC9-6746-9225-DAF694C2D6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1887" y="1984239"/>
              <a:ext cx="3209108" cy="3291337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9BB1B0F-BC42-BA45-9C34-D240F7BB759E}"/>
                </a:ext>
              </a:extLst>
            </p:cNvPr>
            <p:cNvSpPr/>
            <p:nvPr/>
          </p:nvSpPr>
          <p:spPr>
            <a:xfrm>
              <a:off x="529683" y="3220605"/>
              <a:ext cx="3209109" cy="12642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82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ssion One" panose="02000506080000020004" pitchFamily="2" charset="77"/>
                  <a:cs typeface="Arial" panose="020B0604020202020204" pitchFamily="34" charset="0"/>
                </a:rPr>
                <a:t>Ethics &amp; professionalism</a:t>
              </a:r>
            </a:p>
            <a:p>
              <a:pPr marL="0" marR="0" lvl="0" indent="0" algn="ctr" defTabSz="482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ssion One" panose="02000506080000020004" pitchFamily="2" charset="77"/>
                  <a:cs typeface="Arial" panose="020B0604020202020204" pitchFamily="34" charset="0"/>
                </a:rPr>
                <a:t>Objectivity</a:t>
              </a:r>
            </a:p>
            <a:p>
              <a:pPr marL="0" marR="0" lvl="0" indent="0" algn="ctr" defTabSz="482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ssion One" panose="02000506080000020004" pitchFamily="2" charset="77"/>
                  <a:cs typeface="Arial" panose="020B0604020202020204" pitchFamily="34" charset="0"/>
                </a:rPr>
                <a:t>Self-perception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4DA9B6E-D9CA-2645-B4AF-9EFCBF74209E}"/>
                </a:ext>
              </a:extLst>
            </p:cNvPr>
            <p:cNvSpPr/>
            <p:nvPr/>
          </p:nvSpPr>
          <p:spPr>
            <a:xfrm>
              <a:off x="754675" y="2155464"/>
              <a:ext cx="270985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i="0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ssion One" panose="02000506080000020004" pitchFamily="2" charset="77"/>
                </a:rPr>
                <a:t>CORE PROFESSIONAL VALUES*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F6A7577-3A96-0948-A1BF-49D1020A9671}"/>
                </a:ext>
              </a:extLst>
            </p:cNvPr>
            <p:cNvSpPr/>
            <p:nvPr/>
          </p:nvSpPr>
          <p:spPr>
            <a:xfrm>
              <a:off x="4522116" y="2170786"/>
              <a:ext cx="270985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i="0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ssion One" panose="02000506080000020004" pitchFamily="2" charset="77"/>
                </a:rPr>
                <a:t>BUSINESS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i="0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ssion One" panose="02000506080000020004" pitchFamily="2" charset="77"/>
                </a:rPr>
                <a:t>COMPETENCIES*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9D414D3-E559-164F-B47F-5A8D81D74E6C}"/>
                </a:ext>
              </a:extLst>
            </p:cNvPr>
            <p:cNvSpPr/>
            <p:nvPr/>
          </p:nvSpPr>
          <p:spPr>
            <a:xfrm>
              <a:off x="4317496" y="3111031"/>
              <a:ext cx="3209109" cy="20469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82400" rtl="0" eaLnBrk="1" fontAlgn="auto" latinLnBrk="0" hangingPunct="1"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ssion One" panose="02000506080000020004" pitchFamily="2" charset="77"/>
                  <a:cs typeface="Arial" panose="020B0604020202020204" pitchFamily="34" charset="0"/>
                </a:rPr>
                <a:t>Communication</a:t>
              </a:r>
            </a:p>
            <a:p>
              <a:pPr marL="0" marR="0" lvl="0" indent="0" algn="ctr" defTabSz="482400" rtl="0" eaLnBrk="1" fontAlgn="auto" latinLnBrk="0" hangingPunct="1"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ssion One" panose="02000506080000020004" pitchFamily="2" charset="77"/>
                  <a:cs typeface="Arial" panose="020B0604020202020204" pitchFamily="34" charset="0"/>
                </a:rPr>
                <a:t>Problem solving</a:t>
              </a:r>
            </a:p>
            <a:p>
              <a:pPr marL="0" marR="0" lvl="0" indent="0" algn="ctr" defTabSz="482400" rtl="0" eaLnBrk="1" fontAlgn="auto" latinLnBrk="0" hangingPunct="1"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ssion One" panose="02000506080000020004" pitchFamily="2" charset="77"/>
                  <a:cs typeface="Arial" panose="020B0604020202020204" pitchFamily="34" charset="0"/>
                </a:rPr>
                <a:t>Managing self &amp; others</a:t>
              </a:r>
            </a:p>
            <a:p>
              <a:pPr marL="0" marR="0" lvl="0" indent="0" algn="ctr" defTabSz="482400" rtl="0" eaLnBrk="1" fontAlgn="auto" latinLnBrk="0" hangingPunct="1"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ssion One" panose="02000506080000020004" pitchFamily="2" charset="77"/>
                  <a:cs typeface="Arial" panose="020B0604020202020204" pitchFamily="34" charset="0"/>
                </a:rPr>
                <a:t>IT awareness</a:t>
              </a:r>
            </a:p>
            <a:p>
              <a:pPr marL="0" marR="0" lvl="0" indent="0" algn="ctr" defTabSz="482400" rtl="0" eaLnBrk="1" fontAlgn="auto" latinLnBrk="0" hangingPunct="1"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ssion One" panose="02000506080000020004" pitchFamily="2" charset="77"/>
                  <a:cs typeface="Arial" panose="020B0604020202020204" pitchFamily="34" charset="0"/>
                </a:rPr>
                <a:t>Project management</a:t>
              </a:r>
            </a:p>
            <a:p>
              <a:pPr marL="0" marR="0" lvl="0" indent="0" algn="ctr" defTabSz="482400" rtl="0" eaLnBrk="1" fontAlgn="auto" latinLnBrk="0" hangingPunct="1"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ssion One" panose="02000506080000020004" pitchFamily="2" charset="77"/>
                  <a:cs typeface="Arial" panose="020B0604020202020204" pitchFamily="34" charset="0"/>
                </a:rPr>
                <a:t>Stakeholder management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17FC471-E1ED-2542-95E6-E65EE38F6BD3}"/>
                </a:ext>
              </a:extLst>
            </p:cNvPr>
            <p:cNvSpPr/>
            <p:nvPr/>
          </p:nvSpPr>
          <p:spPr>
            <a:xfrm>
              <a:off x="8550877" y="2155464"/>
              <a:ext cx="270985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i="0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ssion One" panose="02000506080000020004" pitchFamily="2" charset="77"/>
                </a:rPr>
                <a:t>FUNCTIONAL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>
                  <a:solidFill>
                    <a:prstClr val="white"/>
                  </a:solidFill>
                  <a:latin typeface="Passion One" panose="02000506080000020004" pitchFamily="2" charset="77"/>
                </a:rPr>
                <a:t>COMPETENCIES</a:t>
              </a:r>
              <a:endParaRPr kumimoji="0" lang="en-US" sz="2400" i="0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ssion One" panose="02000506080000020004" pitchFamily="2" charset="77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6DF53DC-B54A-7841-AFA9-8637D7AA19E6}"/>
                </a:ext>
              </a:extLst>
            </p:cNvPr>
            <p:cNvSpPr/>
            <p:nvPr/>
          </p:nvSpPr>
          <p:spPr>
            <a:xfrm>
              <a:off x="8188471" y="3111031"/>
              <a:ext cx="3383232" cy="20469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82400" rtl="0" eaLnBrk="1" fontAlgn="auto" latinLnBrk="0" hangingPunct="1"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ssion One" panose="02000506080000020004" pitchFamily="2" charset="77"/>
                  <a:cs typeface="Arial" panose="020B0604020202020204" pitchFamily="34" charset="0"/>
                </a:rPr>
                <a:t>Financial reporting*</a:t>
              </a:r>
            </a:p>
            <a:p>
              <a:pPr marL="0" marR="0" lvl="0" indent="0" algn="ctr" defTabSz="482400" rtl="0" eaLnBrk="1" fontAlgn="auto" latinLnBrk="0" hangingPunct="1"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ssion One" panose="02000506080000020004" pitchFamily="2" charset="77"/>
                  <a:cs typeface="Arial" panose="020B0604020202020204" pitchFamily="34" charset="0"/>
                </a:rPr>
                <a:t>Audit &amp; assurance</a:t>
              </a:r>
            </a:p>
            <a:p>
              <a:pPr marL="0" marR="0" lvl="0" indent="0" algn="ctr" defTabSz="482400" rtl="0" eaLnBrk="1" fontAlgn="auto" latinLnBrk="0" hangingPunct="1"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ssion One" panose="02000506080000020004" pitchFamily="2" charset="77"/>
                  <a:cs typeface="Arial" panose="020B0604020202020204" pitchFamily="34" charset="0"/>
                </a:rPr>
                <a:t>Management accounting </a:t>
              </a:r>
            </a:p>
            <a:p>
              <a:pPr marL="0" marR="0" lvl="0" indent="0" algn="ctr" defTabSz="482400" rtl="0" eaLnBrk="1" fontAlgn="auto" latinLnBrk="0" hangingPunct="1"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ssion One" panose="02000506080000020004" pitchFamily="2" charset="77"/>
                  <a:cs typeface="Arial" panose="020B0604020202020204" pitchFamily="34" charset="0"/>
                </a:rPr>
                <a:t>&amp; finance</a:t>
              </a:r>
            </a:p>
            <a:p>
              <a:pPr marL="0" marR="0" lvl="0" indent="0" algn="ctr" defTabSz="482400" rtl="0" eaLnBrk="1" fontAlgn="auto" latinLnBrk="0" hangingPunct="1"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ssion One" panose="02000506080000020004" pitchFamily="2" charset="77"/>
                  <a:cs typeface="Arial" panose="020B0604020202020204" pitchFamily="34" charset="0"/>
                </a:rPr>
                <a:t>Strategic &amp; business management</a:t>
              </a:r>
            </a:p>
            <a:p>
              <a:pPr marL="0" marR="0" lvl="0" indent="0" algn="ctr" defTabSz="482400" rtl="0" eaLnBrk="1" fontAlgn="auto" latinLnBrk="0" hangingPunct="1"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ssion One" panose="02000506080000020004" pitchFamily="2" charset="77"/>
                  <a:cs typeface="Arial" panose="020B0604020202020204" pitchFamily="34" charset="0"/>
                </a:rPr>
                <a:t>Taxation</a:t>
              </a:r>
            </a:p>
          </p:txBody>
        </p:sp>
      </p:grpSp>
      <p:sp>
        <p:nvSpPr>
          <p:cNvPr id="21" name="Rounded Rectangle 13">
            <a:extLst>
              <a:ext uri="{FF2B5EF4-FFF2-40B4-BE49-F238E27FC236}">
                <a16:creationId xmlns:a16="http://schemas.microsoft.com/office/drawing/2014/main" id="{120AA3BE-0A93-4CB6-8AF8-B04CE0075940}"/>
              </a:ext>
            </a:extLst>
          </p:cNvPr>
          <p:cNvSpPr/>
          <p:nvPr/>
        </p:nvSpPr>
        <p:spPr>
          <a:xfrm>
            <a:off x="3092363" y="5523230"/>
            <a:ext cx="6007273" cy="1129356"/>
          </a:xfrm>
          <a:prstGeom prst="roundRect">
            <a:avLst>
              <a:gd name="adj" fmla="val 7034"/>
            </a:avLst>
          </a:prstGeom>
          <a:solidFill>
            <a:srgbClr val="003E5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ssion One" panose="02000506080000020004" pitchFamily="2" charset="77"/>
              </a:rPr>
              <a:t>PERIOD OF REQUIRED WORK EXPERIENCE:</a:t>
            </a:r>
          </a:p>
          <a:p>
            <a:pPr marL="285750" marR="0" lvl="0" indent="-2857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 years for ATI qualification holders</a:t>
            </a:r>
          </a:p>
          <a:p>
            <a:pPr marL="285750" marR="0" lvl="0" indent="-2857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3.5 years for all D</a:t>
            </a:r>
            <a:r>
              <a:rPr lang="en-GB" sz="1400" kern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egree</a:t>
            </a:r>
            <a:r>
              <a:rPr lang="en-GB" sz="1400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holders</a:t>
            </a:r>
            <a:endParaRPr kumimoji="0" lang="en-GB" sz="140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 years for accredited Postgraduate Diplomas and Masters holders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6526744-927B-9649-8357-5AF02D7EA2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59" y="280091"/>
            <a:ext cx="4846015" cy="80533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CC7B9D0-4F51-7449-8F75-ED7BDB58BB79}"/>
              </a:ext>
            </a:extLst>
          </p:cNvPr>
          <p:cNvSpPr txBox="1"/>
          <p:nvPr/>
        </p:nvSpPr>
        <p:spPr>
          <a:xfrm>
            <a:off x="287999" y="396000"/>
            <a:ext cx="4953273" cy="584775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lang="en-IE" sz="3200">
                <a:solidFill>
                  <a:srgbClr val="FFFFFF"/>
                </a:solidFill>
                <a:latin typeface="Passion One" panose="02000506080000020004" pitchFamily="2" charset="77"/>
              </a:rPr>
              <a:t>WORK EXPERIENCE JOURNEY</a:t>
            </a:r>
            <a:endParaRPr lang="en-US" sz="3200">
              <a:solidFill>
                <a:srgbClr val="FFFFFF"/>
              </a:solidFill>
              <a:latin typeface="Passion One" panose="02000506080000020004" pitchFamily="2" charset="77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CEBDA6C-8CC7-CE4D-95B0-67BB964BCBD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2087" y="284509"/>
            <a:ext cx="2028342" cy="84669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76B95C4-F9FA-9C44-A53A-3830A2ECF3BA}"/>
              </a:ext>
            </a:extLst>
          </p:cNvPr>
          <p:cNvSpPr txBox="1"/>
          <p:nvPr/>
        </p:nvSpPr>
        <p:spPr>
          <a:xfrm>
            <a:off x="667966" y="1204763"/>
            <a:ext cx="10856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rgbClr val="003E51"/>
                </a:solidFill>
                <a:latin typeface="Passion One" panose="02000506080000020004" pitchFamily="2" charset="77"/>
                <a:cs typeface="Arial" panose="020B0604020202020204" pitchFamily="34" charset="0"/>
              </a:rPr>
              <a:t>Students can gain the required professional development experience in any employer where they can access relevant accounting/finance work and where there is a qualified accountant to act as a mentor</a:t>
            </a:r>
            <a:endParaRPr lang="en-IE" sz="2000">
              <a:solidFill>
                <a:srgbClr val="003E51"/>
              </a:solidFill>
              <a:latin typeface="Passion One" panose="02000506080000020004" pitchFamily="2" charset="77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FDF494-6EAC-5B49-954E-509327CEF571}"/>
              </a:ext>
            </a:extLst>
          </p:cNvPr>
          <p:cNvSpPr txBox="1"/>
          <p:nvPr/>
        </p:nvSpPr>
        <p:spPr>
          <a:xfrm>
            <a:off x="10736073" y="5205282"/>
            <a:ext cx="88036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solidFill>
                  <a:srgbClr val="831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*MANDATORY</a:t>
            </a:r>
          </a:p>
        </p:txBody>
      </p:sp>
    </p:spTree>
    <p:extLst>
      <p:ext uri="{BB962C8B-B14F-4D97-AF65-F5344CB8AC3E}">
        <p14:creationId xmlns:p14="http://schemas.microsoft.com/office/powerpoint/2010/main" val="237086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2C5F75B-6CED-DE45-BA18-B7C55404E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409" y="1495903"/>
            <a:ext cx="3728166" cy="2801171"/>
          </a:xfrm>
        </p:spPr>
        <p:txBody>
          <a:bodyPr>
            <a:normAutofit fontScale="32500" lnSpcReduction="20000"/>
          </a:bodyPr>
          <a:lstStyle/>
          <a:p>
            <a:pPr marL="634984" lvl="1" indent="0">
              <a:lnSpc>
                <a:spcPct val="160000"/>
              </a:lnSpc>
              <a:buNone/>
            </a:pPr>
            <a:r>
              <a:rPr lang="en-IE" sz="6200">
                <a:solidFill>
                  <a:srgbClr val="003E51"/>
                </a:solidFill>
                <a:latin typeface="Passion One" panose="02000506080000020004" pitchFamily="2" charset="77"/>
                <a:cs typeface="Arial" panose="020B0604020202020204" pitchFamily="34" charset="0"/>
              </a:rPr>
              <a:t>Most prestigious</a:t>
            </a:r>
          </a:p>
          <a:p>
            <a:pPr marL="634984" lvl="1" indent="0">
              <a:lnSpc>
                <a:spcPct val="160000"/>
              </a:lnSpc>
              <a:buNone/>
            </a:pPr>
            <a:r>
              <a:rPr lang="en-IE" sz="6200">
                <a:solidFill>
                  <a:srgbClr val="003E51"/>
                </a:solidFill>
                <a:latin typeface="Passion One" panose="02000506080000020004" pitchFamily="2" charset="77"/>
                <a:cs typeface="Arial" panose="020B0604020202020204" pitchFamily="34" charset="0"/>
              </a:rPr>
              <a:t>Best education offering</a:t>
            </a:r>
          </a:p>
          <a:p>
            <a:pPr marL="634984" lvl="1" indent="0">
              <a:lnSpc>
                <a:spcPct val="160000"/>
              </a:lnSpc>
              <a:buNone/>
            </a:pPr>
            <a:r>
              <a:rPr lang="en-IE" sz="6200">
                <a:solidFill>
                  <a:srgbClr val="003E51"/>
                </a:solidFill>
                <a:latin typeface="Passion One" panose="02000506080000020004" pitchFamily="2" charset="77"/>
                <a:cs typeface="Arial" panose="020B0604020202020204" pitchFamily="34" charset="0"/>
              </a:rPr>
              <a:t>Fastest to qualify </a:t>
            </a:r>
          </a:p>
          <a:p>
            <a:pPr marL="634984" lvl="1" indent="0">
              <a:lnSpc>
                <a:spcPct val="160000"/>
              </a:lnSpc>
              <a:buNone/>
            </a:pPr>
            <a:r>
              <a:rPr lang="en-IE" sz="6200">
                <a:solidFill>
                  <a:srgbClr val="003E51"/>
                </a:solidFill>
                <a:latin typeface="Passion One" panose="02000506080000020004" pitchFamily="2" charset="77"/>
                <a:cs typeface="Arial" panose="020B0604020202020204" pitchFamily="34" charset="0"/>
              </a:rPr>
              <a:t>Fewer exams</a:t>
            </a:r>
          </a:p>
          <a:p>
            <a:pPr marL="634984" lvl="1" indent="0">
              <a:lnSpc>
                <a:spcPct val="160000"/>
              </a:lnSpc>
              <a:buNone/>
            </a:pPr>
            <a:r>
              <a:rPr lang="en-IE" sz="6200">
                <a:solidFill>
                  <a:srgbClr val="003E51"/>
                </a:solidFill>
                <a:latin typeface="Passion One" panose="02000506080000020004" pitchFamily="2" charset="77"/>
                <a:cs typeface="Arial" panose="020B0604020202020204" pitchFamily="34" charset="0"/>
              </a:rPr>
              <a:t>Highest pass rates</a:t>
            </a:r>
          </a:p>
          <a:p>
            <a:pPr marL="634984" lvl="1" indent="0">
              <a:lnSpc>
                <a:spcPct val="160000"/>
              </a:lnSpc>
              <a:buNone/>
            </a:pPr>
            <a:endParaRPr lang="en-IE">
              <a:latin typeface="Passion One" panose="02000506080000020004" pitchFamily="2" charset="77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96755" y="2070817"/>
            <a:ext cx="414719" cy="394552"/>
            <a:chOff x="3390900" y="5031110"/>
            <a:chExt cx="203200" cy="203200"/>
          </a:xfrm>
          <a:solidFill>
            <a:srgbClr val="00B2A9"/>
          </a:solidFill>
        </p:grpSpPr>
        <p:sp>
          <p:nvSpPr>
            <p:cNvPr id="15" name="Freeform 99"/>
            <p:cNvSpPr>
              <a:spLocks/>
            </p:cNvSpPr>
            <p:nvPr/>
          </p:nvSpPr>
          <p:spPr bwMode="auto">
            <a:xfrm>
              <a:off x="3432175" y="5085085"/>
              <a:ext cx="120650" cy="95250"/>
            </a:xfrm>
            <a:custGeom>
              <a:avLst/>
              <a:gdLst>
                <a:gd name="T0" fmla="*/ 28 w 76"/>
                <a:gd name="T1" fmla="*/ 34 h 60"/>
                <a:gd name="T2" fmla="*/ 8 w 76"/>
                <a:gd name="T3" fmla="*/ 20 h 60"/>
                <a:gd name="T4" fmla="*/ 0 w 76"/>
                <a:gd name="T5" fmla="*/ 28 h 60"/>
                <a:gd name="T6" fmla="*/ 24 w 76"/>
                <a:gd name="T7" fmla="*/ 56 h 60"/>
                <a:gd name="T8" fmla="*/ 28 w 76"/>
                <a:gd name="T9" fmla="*/ 60 h 60"/>
                <a:gd name="T10" fmla="*/ 32 w 76"/>
                <a:gd name="T11" fmla="*/ 56 h 60"/>
                <a:gd name="T12" fmla="*/ 76 w 76"/>
                <a:gd name="T13" fmla="*/ 8 h 60"/>
                <a:gd name="T14" fmla="*/ 68 w 76"/>
                <a:gd name="T15" fmla="*/ 0 h 60"/>
                <a:gd name="T16" fmla="*/ 28 w 76"/>
                <a:gd name="T17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" h="60">
                  <a:moveTo>
                    <a:pt x="28" y="34"/>
                  </a:moveTo>
                  <a:lnTo>
                    <a:pt x="8" y="20"/>
                  </a:lnTo>
                  <a:lnTo>
                    <a:pt x="0" y="28"/>
                  </a:lnTo>
                  <a:lnTo>
                    <a:pt x="24" y="56"/>
                  </a:lnTo>
                  <a:lnTo>
                    <a:pt x="28" y="60"/>
                  </a:lnTo>
                  <a:lnTo>
                    <a:pt x="32" y="56"/>
                  </a:lnTo>
                  <a:lnTo>
                    <a:pt x="76" y="8"/>
                  </a:lnTo>
                  <a:lnTo>
                    <a:pt x="68" y="0"/>
                  </a:lnTo>
                  <a:lnTo>
                    <a:pt x="28" y="3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53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" name="Freeform 100"/>
            <p:cNvSpPr>
              <a:spLocks noEditPoints="1"/>
            </p:cNvSpPr>
            <p:nvPr/>
          </p:nvSpPr>
          <p:spPr bwMode="auto">
            <a:xfrm>
              <a:off x="3390900" y="5031110"/>
              <a:ext cx="203200" cy="203200"/>
            </a:xfrm>
            <a:custGeom>
              <a:avLst/>
              <a:gdLst>
                <a:gd name="T0" fmla="*/ 32 w 64"/>
                <a:gd name="T1" fmla="*/ 0 h 64"/>
                <a:gd name="T2" fmla="*/ 0 w 64"/>
                <a:gd name="T3" fmla="*/ 32 h 64"/>
                <a:gd name="T4" fmla="*/ 32 w 64"/>
                <a:gd name="T5" fmla="*/ 64 h 64"/>
                <a:gd name="T6" fmla="*/ 64 w 64"/>
                <a:gd name="T7" fmla="*/ 32 h 64"/>
                <a:gd name="T8" fmla="*/ 32 w 64"/>
                <a:gd name="T9" fmla="*/ 0 h 64"/>
                <a:gd name="T10" fmla="*/ 32 w 64"/>
                <a:gd name="T11" fmla="*/ 60 h 64"/>
                <a:gd name="T12" fmla="*/ 4 w 64"/>
                <a:gd name="T13" fmla="*/ 32 h 64"/>
                <a:gd name="T14" fmla="*/ 32 w 64"/>
                <a:gd name="T15" fmla="*/ 4 h 64"/>
                <a:gd name="T16" fmla="*/ 60 w 64"/>
                <a:gd name="T17" fmla="*/ 32 h 64"/>
                <a:gd name="T18" fmla="*/ 32 w 64"/>
                <a:gd name="T19" fmla="*/ 6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32" y="0"/>
                  </a:moveTo>
                  <a:cubicBezTo>
                    <a:pt x="14" y="0"/>
                    <a:pt x="0" y="15"/>
                    <a:pt x="0" y="32"/>
                  </a:cubicBezTo>
                  <a:cubicBezTo>
                    <a:pt x="0" y="50"/>
                    <a:pt x="14" y="64"/>
                    <a:pt x="32" y="64"/>
                  </a:cubicBezTo>
                  <a:cubicBezTo>
                    <a:pt x="50" y="64"/>
                    <a:pt x="64" y="50"/>
                    <a:pt x="64" y="32"/>
                  </a:cubicBezTo>
                  <a:cubicBezTo>
                    <a:pt x="64" y="15"/>
                    <a:pt x="50" y="0"/>
                    <a:pt x="32" y="0"/>
                  </a:cubicBezTo>
                  <a:close/>
                  <a:moveTo>
                    <a:pt x="32" y="60"/>
                  </a:moveTo>
                  <a:cubicBezTo>
                    <a:pt x="17" y="60"/>
                    <a:pt x="4" y="48"/>
                    <a:pt x="4" y="32"/>
                  </a:cubicBezTo>
                  <a:cubicBezTo>
                    <a:pt x="4" y="17"/>
                    <a:pt x="17" y="4"/>
                    <a:pt x="32" y="4"/>
                  </a:cubicBezTo>
                  <a:cubicBezTo>
                    <a:pt x="47" y="4"/>
                    <a:pt x="60" y="17"/>
                    <a:pt x="60" y="32"/>
                  </a:cubicBezTo>
                  <a:cubicBezTo>
                    <a:pt x="60" y="48"/>
                    <a:pt x="47" y="60"/>
                    <a:pt x="32" y="6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53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4CE9F09-D4DE-412F-ACE3-5B5AAF5F9609}"/>
              </a:ext>
            </a:extLst>
          </p:cNvPr>
          <p:cNvGrpSpPr/>
          <p:nvPr/>
        </p:nvGrpSpPr>
        <p:grpSpPr>
          <a:xfrm>
            <a:off x="836230" y="2548828"/>
            <a:ext cx="319642" cy="370440"/>
            <a:chOff x="5445125" y="3395464"/>
            <a:chExt cx="190500" cy="203200"/>
          </a:xfrm>
          <a:solidFill>
            <a:srgbClr val="00B2A9"/>
          </a:solidFill>
        </p:grpSpPr>
        <p:sp>
          <p:nvSpPr>
            <p:cNvPr id="50" name="Rectangle 854">
              <a:extLst>
                <a:ext uri="{FF2B5EF4-FFF2-40B4-BE49-F238E27FC236}">
                  <a16:creationId xmlns:a16="http://schemas.microsoft.com/office/drawing/2014/main" id="{1E9D0321-1B37-498D-820B-883D9F86D1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5125" y="3560564"/>
              <a:ext cx="38100" cy="381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53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1" name="Rectangle 855">
              <a:extLst>
                <a:ext uri="{FF2B5EF4-FFF2-40B4-BE49-F238E27FC236}">
                  <a16:creationId xmlns:a16="http://schemas.microsoft.com/office/drawing/2014/main" id="{9970BF51-6279-4C54-A95A-605471C94E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5925" y="3535164"/>
              <a:ext cx="38100" cy="635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53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2" name="Rectangle 856">
              <a:extLst>
                <a:ext uri="{FF2B5EF4-FFF2-40B4-BE49-F238E27FC236}">
                  <a16:creationId xmlns:a16="http://schemas.microsoft.com/office/drawing/2014/main" id="{606F74C9-2725-4419-AF9C-AB48D38D7D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6725" y="3509764"/>
              <a:ext cx="38100" cy="889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53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3" name="Rectangle 857">
              <a:extLst>
                <a:ext uri="{FF2B5EF4-FFF2-40B4-BE49-F238E27FC236}">
                  <a16:creationId xmlns:a16="http://schemas.microsoft.com/office/drawing/2014/main" id="{6DBC9CC6-3A99-4242-A614-A3054DA704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97525" y="3484364"/>
              <a:ext cx="38100" cy="1143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53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4" name="Freeform 858">
              <a:extLst>
                <a:ext uri="{FF2B5EF4-FFF2-40B4-BE49-F238E27FC236}">
                  <a16:creationId xmlns:a16="http://schemas.microsoft.com/office/drawing/2014/main" id="{327641DE-7ADA-47CD-8833-B27691389E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7825" y="3395464"/>
              <a:ext cx="152400" cy="127000"/>
            </a:xfrm>
            <a:custGeom>
              <a:avLst/>
              <a:gdLst>
                <a:gd name="T0" fmla="*/ 96 w 96"/>
                <a:gd name="T1" fmla="*/ 0 h 80"/>
                <a:gd name="T2" fmla="*/ 56 w 96"/>
                <a:gd name="T3" fmla="*/ 0 h 80"/>
                <a:gd name="T4" fmla="*/ 68 w 96"/>
                <a:gd name="T5" fmla="*/ 12 h 80"/>
                <a:gd name="T6" fmla="*/ 0 w 96"/>
                <a:gd name="T7" fmla="*/ 80 h 80"/>
                <a:gd name="T8" fmla="*/ 84 w 96"/>
                <a:gd name="T9" fmla="*/ 28 h 80"/>
                <a:gd name="T10" fmla="*/ 96 w 96"/>
                <a:gd name="T11" fmla="*/ 40 h 80"/>
                <a:gd name="T12" fmla="*/ 96 w 96"/>
                <a:gd name="T1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80">
                  <a:moveTo>
                    <a:pt x="96" y="0"/>
                  </a:moveTo>
                  <a:lnTo>
                    <a:pt x="56" y="0"/>
                  </a:lnTo>
                  <a:lnTo>
                    <a:pt x="68" y="12"/>
                  </a:lnTo>
                  <a:lnTo>
                    <a:pt x="0" y="80"/>
                  </a:lnTo>
                  <a:lnTo>
                    <a:pt x="84" y="28"/>
                  </a:lnTo>
                  <a:lnTo>
                    <a:pt x="96" y="40"/>
                  </a:lnTo>
                  <a:lnTo>
                    <a:pt x="96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53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5" name="Freeform 199">
            <a:extLst>
              <a:ext uri="{FF2B5EF4-FFF2-40B4-BE49-F238E27FC236}">
                <a16:creationId xmlns:a16="http://schemas.microsoft.com/office/drawing/2014/main" id="{25AE7F90-9831-4754-9011-351BF61E7387}"/>
              </a:ext>
            </a:extLst>
          </p:cNvPr>
          <p:cNvSpPr>
            <a:spLocks/>
          </p:cNvSpPr>
          <p:nvPr/>
        </p:nvSpPr>
        <p:spPr bwMode="auto">
          <a:xfrm>
            <a:off x="4476936" y="1598582"/>
            <a:ext cx="355800" cy="338929"/>
          </a:xfrm>
          <a:custGeom>
            <a:avLst/>
            <a:gdLst>
              <a:gd name="T0" fmla="*/ 114 w 128"/>
              <a:gd name="T1" fmla="*/ 26 h 128"/>
              <a:gd name="T2" fmla="*/ 128 w 128"/>
              <a:gd name="T3" fmla="*/ 40 h 128"/>
              <a:gd name="T4" fmla="*/ 128 w 128"/>
              <a:gd name="T5" fmla="*/ 0 h 128"/>
              <a:gd name="T6" fmla="*/ 88 w 128"/>
              <a:gd name="T7" fmla="*/ 0 h 128"/>
              <a:gd name="T8" fmla="*/ 102 w 128"/>
              <a:gd name="T9" fmla="*/ 14 h 128"/>
              <a:gd name="T10" fmla="*/ 78 w 128"/>
              <a:gd name="T11" fmla="*/ 38 h 128"/>
              <a:gd name="T12" fmla="*/ 78 w 128"/>
              <a:gd name="T13" fmla="*/ 38 h 128"/>
              <a:gd name="T14" fmla="*/ 64 w 128"/>
              <a:gd name="T15" fmla="*/ 52 h 128"/>
              <a:gd name="T16" fmla="*/ 26 w 128"/>
              <a:gd name="T17" fmla="*/ 14 h 128"/>
              <a:gd name="T18" fmla="*/ 40 w 128"/>
              <a:gd name="T19" fmla="*/ 0 h 128"/>
              <a:gd name="T20" fmla="*/ 0 w 128"/>
              <a:gd name="T21" fmla="*/ 0 h 128"/>
              <a:gd name="T22" fmla="*/ 0 w 128"/>
              <a:gd name="T23" fmla="*/ 40 h 128"/>
              <a:gd name="T24" fmla="*/ 14 w 128"/>
              <a:gd name="T25" fmla="*/ 26 h 128"/>
              <a:gd name="T26" fmla="*/ 52 w 128"/>
              <a:gd name="T27" fmla="*/ 64 h 128"/>
              <a:gd name="T28" fmla="*/ 14 w 128"/>
              <a:gd name="T29" fmla="*/ 102 h 128"/>
              <a:gd name="T30" fmla="*/ 0 w 128"/>
              <a:gd name="T31" fmla="*/ 88 h 128"/>
              <a:gd name="T32" fmla="*/ 0 w 128"/>
              <a:gd name="T33" fmla="*/ 128 h 128"/>
              <a:gd name="T34" fmla="*/ 40 w 128"/>
              <a:gd name="T35" fmla="*/ 128 h 128"/>
              <a:gd name="T36" fmla="*/ 26 w 128"/>
              <a:gd name="T37" fmla="*/ 114 h 128"/>
              <a:gd name="T38" fmla="*/ 64 w 128"/>
              <a:gd name="T39" fmla="*/ 76 h 128"/>
              <a:gd name="T40" fmla="*/ 78 w 128"/>
              <a:gd name="T41" fmla="*/ 90 h 128"/>
              <a:gd name="T42" fmla="*/ 78 w 128"/>
              <a:gd name="T43" fmla="*/ 90 h 128"/>
              <a:gd name="T44" fmla="*/ 102 w 128"/>
              <a:gd name="T45" fmla="*/ 114 h 128"/>
              <a:gd name="T46" fmla="*/ 88 w 128"/>
              <a:gd name="T47" fmla="*/ 128 h 128"/>
              <a:gd name="T48" fmla="*/ 128 w 128"/>
              <a:gd name="T49" fmla="*/ 128 h 128"/>
              <a:gd name="T50" fmla="*/ 128 w 128"/>
              <a:gd name="T51" fmla="*/ 88 h 128"/>
              <a:gd name="T52" fmla="*/ 114 w 128"/>
              <a:gd name="T53" fmla="*/ 102 h 128"/>
              <a:gd name="T54" fmla="*/ 90 w 128"/>
              <a:gd name="T55" fmla="*/ 78 h 128"/>
              <a:gd name="T56" fmla="*/ 90 w 128"/>
              <a:gd name="T57" fmla="*/ 78 h 128"/>
              <a:gd name="T58" fmla="*/ 76 w 128"/>
              <a:gd name="T59" fmla="*/ 64 h 128"/>
              <a:gd name="T60" fmla="*/ 90 w 128"/>
              <a:gd name="T61" fmla="*/ 50 h 128"/>
              <a:gd name="T62" fmla="*/ 114 w 128"/>
              <a:gd name="T63" fmla="*/ 2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8" h="128">
                <a:moveTo>
                  <a:pt x="114" y="26"/>
                </a:moveTo>
                <a:lnTo>
                  <a:pt x="128" y="40"/>
                </a:lnTo>
                <a:lnTo>
                  <a:pt x="128" y="0"/>
                </a:lnTo>
                <a:lnTo>
                  <a:pt x="88" y="0"/>
                </a:lnTo>
                <a:lnTo>
                  <a:pt x="102" y="14"/>
                </a:lnTo>
                <a:lnTo>
                  <a:pt x="78" y="38"/>
                </a:lnTo>
                <a:lnTo>
                  <a:pt x="78" y="38"/>
                </a:lnTo>
                <a:lnTo>
                  <a:pt x="64" y="52"/>
                </a:lnTo>
                <a:lnTo>
                  <a:pt x="26" y="14"/>
                </a:lnTo>
                <a:lnTo>
                  <a:pt x="40" y="0"/>
                </a:lnTo>
                <a:lnTo>
                  <a:pt x="0" y="0"/>
                </a:lnTo>
                <a:lnTo>
                  <a:pt x="0" y="40"/>
                </a:lnTo>
                <a:lnTo>
                  <a:pt x="14" y="26"/>
                </a:lnTo>
                <a:lnTo>
                  <a:pt x="52" y="64"/>
                </a:lnTo>
                <a:lnTo>
                  <a:pt x="14" y="102"/>
                </a:lnTo>
                <a:lnTo>
                  <a:pt x="0" y="88"/>
                </a:lnTo>
                <a:lnTo>
                  <a:pt x="0" y="128"/>
                </a:lnTo>
                <a:lnTo>
                  <a:pt x="40" y="128"/>
                </a:lnTo>
                <a:lnTo>
                  <a:pt x="26" y="114"/>
                </a:lnTo>
                <a:lnTo>
                  <a:pt x="64" y="76"/>
                </a:lnTo>
                <a:lnTo>
                  <a:pt x="78" y="90"/>
                </a:lnTo>
                <a:lnTo>
                  <a:pt x="78" y="90"/>
                </a:lnTo>
                <a:lnTo>
                  <a:pt x="102" y="114"/>
                </a:lnTo>
                <a:lnTo>
                  <a:pt x="88" y="128"/>
                </a:lnTo>
                <a:lnTo>
                  <a:pt x="128" y="128"/>
                </a:lnTo>
                <a:lnTo>
                  <a:pt x="128" y="88"/>
                </a:lnTo>
                <a:lnTo>
                  <a:pt x="114" y="102"/>
                </a:lnTo>
                <a:lnTo>
                  <a:pt x="90" y="78"/>
                </a:lnTo>
                <a:lnTo>
                  <a:pt x="90" y="78"/>
                </a:lnTo>
                <a:lnTo>
                  <a:pt x="76" y="64"/>
                </a:lnTo>
                <a:lnTo>
                  <a:pt x="90" y="50"/>
                </a:lnTo>
                <a:lnTo>
                  <a:pt x="114" y="26"/>
                </a:lnTo>
                <a:close/>
              </a:path>
            </a:pathLst>
          </a:custGeom>
          <a:solidFill>
            <a:srgbClr val="00B2A9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53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7A5CFAF-A0EF-4441-8BC6-1FE0A8BA9046}"/>
              </a:ext>
            </a:extLst>
          </p:cNvPr>
          <p:cNvGrpSpPr/>
          <p:nvPr/>
        </p:nvGrpSpPr>
        <p:grpSpPr>
          <a:xfrm>
            <a:off x="4476936" y="2036241"/>
            <a:ext cx="355800" cy="426509"/>
            <a:chOff x="2189163" y="4838799"/>
            <a:chExt cx="165100" cy="200025"/>
          </a:xfrm>
          <a:solidFill>
            <a:srgbClr val="00B2A9"/>
          </a:solidFill>
        </p:grpSpPr>
        <p:sp>
          <p:nvSpPr>
            <p:cNvPr id="57" name="Oval 512">
              <a:extLst>
                <a:ext uri="{FF2B5EF4-FFF2-40B4-BE49-F238E27FC236}">
                  <a16:creationId xmlns:a16="http://schemas.microsoft.com/office/drawing/2014/main" id="{E648B331-2669-4780-89ED-74CACDD4FA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3613" y="4848324"/>
              <a:ext cx="114300" cy="11430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53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8" name="Freeform 513">
              <a:extLst>
                <a:ext uri="{FF2B5EF4-FFF2-40B4-BE49-F238E27FC236}">
                  <a16:creationId xmlns:a16="http://schemas.microsoft.com/office/drawing/2014/main" id="{8D6A1D94-4C2E-4996-9A56-43C29AEAC8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9163" y="4838799"/>
              <a:ext cx="165100" cy="200025"/>
            </a:xfrm>
            <a:custGeom>
              <a:avLst/>
              <a:gdLst>
                <a:gd name="T0" fmla="*/ 50 w 52"/>
                <a:gd name="T1" fmla="*/ 59 h 63"/>
                <a:gd name="T2" fmla="*/ 35 w 52"/>
                <a:gd name="T3" fmla="*/ 56 h 63"/>
                <a:gd name="T4" fmla="*/ 35 w 52"/>
                <a:gd name="T5" fmla="*/ 51 h 63"/>
                <a:gd name="T6" fmla="*/ 49 w 52"/>
                <a:gd name="T7" fmla="*/ 46 h 63"/>
                <a:gd name="T8" fmla="*/ 51 w 52"/>
                <a:gd name="T9" fmla="*/ 44 h 63"/>
                <a:gd name="T10" fmla="*/ 51 w 52"/>
                <a:gd name="T11" fmla="*/ 44 h 63"/>
                <a:gd name="T12" fmla="*/ 51 w 52"/>
                <a:gd name="T13" fmla="*/ 44 h 63"/>
                <a:gd name="T14" fmla="*/ 52 w 52"/>
                <a:gd name="T15" fmla="*/ 43 h 63"/>
                <a:gd name="T16" fmla="*/ 46 w 52"/>
                <a:gd name="T17" fmla="*/ 37 h 63"/>
                <a:gd name="T18" fmla="*/ 44 w 52"/>
                <a:gd name="T19" fmla="*/ 40 h 63"/>
                <a:gd name="T20" fmla="*/ 46 w 52"/>
                <a:gd name="T21" fmla="*/ 43 h 63"/>
                <a:gd name="T22" fmla="*/ 25 w 52"/>
                <a:gd name="T23" fmla="*/ 46 h 63"/>
                <a:gd name="T24" fmla="*/ 7 w 52"/>
                <a:gd name="T25" fmla="*/ 28 h 63"/>
                <a:gd name="T26" fmla="*/ 11 w 52"/>
                <a:gd name="T27" fmla="*/ 5 h 63"/>
                <a:gd name="T28" fmla="*/ 14 w 52"/>
                <a:gd name="T29" fmla="*/ 8 h 63"/>
                <a:gd name="T30" fmla="*/ 17 w 52"/>
                <a:gd name="T31" fmla="*/ 5 h 63"/>
                <a:gd name="T32" fmla="*/ 11 w 52"/>
                <a:gd name="T33" fmla="*/ 0 h 63"/>
                <a:gd name="T34" fmla="*/ 8 w 52"/>
                <a:gd name="T35" fmla="*/ 2 h 63"/>
                <a:gd name="T36" fmla="*/ 8 w 52"/>
                <a:gd name="T37" fmla="*/ 3 h 63"/>
                <a:gd name="T38" fmla="*/ 3 w 52"/>
                <a:gd name="T39" fmla="*/ 29 h 63"/>
                <a:gd name="T40" fmla="*/ 24 w 52"/>
                <a:gd name="T41" fmla="*/ 50 h 63"/>
                <a:gd name="T42" fmla="*/ 27 w 52"/>
                <a:gd name="T43" fmla="*/ 51 h 63"/>
                <a:gd name="T44" fmla="*/ 27 w 52"/>
                <a:gd name="T45" fmla="*/ 56 h 63"/>
                <a:gd name="T46" fmla="*/ 11 w 52"/>
                <a:gd name="T47" fmla="*/ 59 h 63"/>
                <a:gd name="T48" fmla="*/ 10 w 52"/>
                <a:gd name="T49" fmla="*/ 62 h 63"/>
                <a:gd name="T50" fmla="*/ 12 w 52"/>
                <a:gd name="T51" fmla="*/ 63 h 63"/>
                <a:gd name="T52" fmla="*/ 49 w 52"/>
                <a:gd name="T53" fmla="*/ 63 h 63"/>
                <a:gd name="T54" fmla="*/ 51 w 52"/>
                <a:gd name="T55" fmla="*/ 62 h 63"/>
                <a:gd name="T56" fmla="*/ 50 w 52"/>
                <a:gd name="T57" fmla="*/ 59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2" h="63">
                  <a:moveTo>
                    <a:pt x="50" y="59"/>
                  </a:moveTo>
                  <a:cubicBezTo>
                    <a:pt x="46" y="57"/>
                    <a:pt x="41" y="56"/>
                    <a:pt x="35" y="56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40" y="51"/>
                    <a:pt x="45" y="49"/>
                    <a:pt x="49" y="46"/>
                  </a:cubicBezTo>
                  <a:cubicBezTo>
                    <a:pt x="50" y="45"/>
                    <a:pt x="50" y="45"/>
                    <a:pt x="51" y="44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46" y="43"/>
                    <a:pt x="46" y="43"/>
                    <a:pt x="46" y="43"/>
                  </a:cubicBezTo>
                  <a:cubicBezTo>
                    <a:pt x="40" y="47"/>
                    <a:pt x="32" y="48"/>
                    <a:pt x="25" y="46"/>
                  </a:cubicBezTo>
                  <a:cubicBezTo>
                    <a:pt x="16" y="44"/>
                    <a:pt x="9" y="37"/>
                    <a:pt x="7" y="28"/>
                  </a:cubicBezTo>
                  <a:cubicBezTo>
                    <a:pt x="4" y="20"/>
                    <a:pt x="6" y="12"/>
                    <a:pt x="11" y="5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2" y="10"/>
                    <a:pt x="0" y="20"/>
                    <a:pt x="3" y="29"/>
                  </a:cubicBezTo>
                  <a:cubicBezTo>
                    <a:pt x="5" y="39"/>
                    <a:pt x="14" y="48"/>
                    <a:pt x="24" y="50"/>
                  </a:cubicBezTo>
                  <a:cubicBezTo>
                    <a:pt x="25" y="51"/>
                    <a:pt x="26" y="51"/>
                    <a:pt x="27" y="51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1" y="56"/>
                    <a:pt x="16" y="57"/>
                    <a:pt x="11" y="59"/>
                  </a:cubicBezTo>
                  <a:cubicBezTo>
                    <a:pt x="10" y="60"/>
                    <a:pt x="10" y="61"/>
                    <a:pt x="10" y="62"/>
                  </a:cubicBezTo>
                  <a:cubicBezTo>
                    <a:pt x="10" y="63"/>
                    <a:pt x="11" y="63"/>
                    <a:pt x="12" y="63"/>
                  </a:cubicBezTo>
                  <a:cubicBezTo>
                    <a:pt x="49" y="63"/>
                    <a:pt x="49" y="63"/>
                    <a:pt x="49" y="63"/>
                  </a:cubicBezTo>
                  <a:cubicBezTo>
                    <a:pt x="50" y="63"/>
                    <a:pt x="51" y="63"/>
                    <a:pt x="51" y="62"/>
                  </a:cubicBezTo>
                  <a:cubicBezTo>
                    <a:pt x="52" y="61"/>
                    <a:pt x="51" y="60"/>
                    <a:pt x="50" y="5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53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6" name="Freeform 481">
            <a:extLst>
              <a:ext uri="{FF2B5EF4-FFF2-40B4-BE49-F238E27FC236}">
                <a16:creationId xmlns:a16="http://schemas.microsoft.com/office/drawing/2014/main" id="{94307B7A-94B1-48A5-B4C5-9521627A91B8}"/>
              </a:ext>
            </a:extLst>
          </p:cNvPr>
          <p:cNvSpPr>
            <a:spLocks noEditPoints="1"/>
          </p:cNvSpPr>
          <p:nvPr/>
        </p:nvSpPr>
        <p:spPr bwMode="auto">
          <a:xfrm>
            <a:off x="4490715" y="2588125"/>
            <a:ext cx="370032" cy="379815"/>
          </a:xfrm>
          <a:custGeom>
            <a:avLst/>
            <a:gdLst>
              <a:gd name="T0" fmla="*/ 64 w 64"/>
              <a:gd name="T1" fmla="*/ 40 h 64"/>
              <a:gd name="T2" fmla="*/ 64 w 64"/>
              <a:gd name="T3" fmla="*/ 0 h 64"/>
              <a:gd name="T4" fmla="*/ 0 w 64"/>
              <a:gd name="T5" fmla="*/ 0 h 64"/>
              <a:gd name="T6" fmla="*/ 0 w 64"/>
              <a:gd name="T7" fmla="*/ 40 h 64"/>
              <a:gd name="T8" fmla="*/ 6 w 64"/>
              <a:gd name="T9" fmla="*/ 40 h 64"/>
              <a:gd name="T10" fmla="*/ 7 w 64"/>
              <a:gd name="T11" fmla="*/ 42 h 64"/>
              <a:gd name="T12" fmla="*/ 6 w 64"/>
              <a:gd name="T13" fmla="*/ 46 h 64"/>
              <a:gd name="T14" fmla="*/ 7 w 64"/>
              <a:gd name="T15" fmla="*/ 50 h 64"/>
              <a:gd name="T16" fmla="*/ 6 w 64"/>
              <a:gd name="T17" fmla="*/ 54 h 64"/>
              <a:gd name="T18" fmla="*/ 24 w 64"/>
              <a:gd name="T19" fmla="*/ 64 h 64"/>
              <a:gd name="T20" fmla="*/ 42 w 64"/>
              <a:gd name="T21" fmla="*/ 54 h 64"/>
              <a:gd name="T22" fmla="*/ 41 w 64"/>
              <a:gd name="T23" fmla="*/ 50 h 64"/>
              <a:gd name="T24" fmla="*/ 42 w 64"/>
              <a:gd name="T25" fmla="*/ 46 h 64"/>
              <a:gd name="T26" fmla="*/ 41 w 64"/>
              <a:gd name="T27" fmla="*/ 42 h 64"/>
              <a:gd name="T28" fmla="*/ 42 w 64"/>
              <a:gd name="T29" fmla="*/ 40 h 64"/>
              <a:gd name="T30" fmla="*/ 64 w 64"/>
              <a:gd name="T31" fmla="*/ 40 h 64"/>
              <a:gd name="T32" fmla="*/ 24 w 64"/>
              <a:gd name="T33" fmla="*/ 60 h 64"/>
              <a:gd name="T34" fmla="*/ 10 w 64"/>
              <a:gd name="T35" fmla="*/ 54 h 64"/>
              <a:gd name="T36" fmla="*/ 11 w 64"/>
              <a:gd name="T37" fmla="*/ 53 h 64"/>
              <a:gd name="T38" fmla="*/ 24 w 64"/>
              <a:gd name="T39" fmla="*/ 56 h 64"/>
              <a:gd name="T40" fmla="*/ 38 w 64"/>
              <a:gd name="T41" fmla="*/ 53 h 64"/>
              <a:gd name="T42" fmla="*/ 38 w 64"/>
              <a:gd name="T43" fmla="*/ 54 h 64"/>
              <a:gd name="T44" fmla="*/ 24 w 64"/>
              <a:gd name="T45" fmla="*/ 60 h 64"/>
              <a:gd name="T46" fmla="*/ 24 w 64"/>
              <a:gd name="T47" fmla="*/ 52 h 64"/>
              <a:gd name="T48" fmla="*/ 10 w 64"/>
              <a:gd name="T49" fmla="*/ 46 h 64"/>
              <a:gd name="T50" fmla="*/ 11 w 64"/>
              <a:gd name="T51" fmla="*/ 45 h 64"/>
              <a:gd name="T52" fmla="*/ 24 w 64"/>
              <a:gd name="T53" fmla="*/ 48 h 64"/>
              <a:gd name="T54" fmla="*/ 38 w 64"/>
              <a:gd name="T55" fmla="*/ 45 h 64"/>
              <a:gd name="T56" fmla="*/ 38 w 64"/>
              <a:gd name="T57" fmla="*/ 46 h 64"/>
              <a:gd name="T58" fmla="*/ 24 w 64"/>
              <a:gd name="T59" fmla="*/ 52 h 64"/>
              <a:gd name="T60" fmla="*/ 24 w 64"/>
              <a:gd name="T61" fmla="*/ 44 h 64"/>
              <a:gd name="T62" fmla="*/ 10 w 64"/>
              <a:gd name="T63" fmla="*/ 38 h 64"/>
              <a:gd name="T64" fmla="*/ 24 w 64"/>
              <a:gd name="T65" fmla="*/ 32 h 64"/>
              <a:gd name="T66" fmla="*/ 38 w 64"/>
              <a:gd name="T67" fmla="*/ 38 h 64"/>
              <a:gd name="T68" fmla="*/ 24 w 64"/>
              <a:gd name="T69" fmla="*/ 44 h 64"/>
              <a:gd name="T70" fmla="*/ 14 w 64"/>
              <a:gd name="T71" fmla="*/ 20 h 64"/>
              <a:gd name="T72" fmla="*/ 14 w 64"/>
              <a:gd name="T73" fmla="*/ 16 h 64"/>
              <a:gd name="T74" fmla="*/ 20 w 64"/>
              <a:gd name="T75" fmla="*/ 16 h 64"/>
              <a:gd name="T76" fmla="*/ 20 w 64"/>
              <a:gd name="T77" fmla="*/ 20 h 64"/>
              <a:gd name="T78" fmla="*/ 14 w 64"/>
              <a:gd name="T79" fmla="*/ 20 h 64"/>
              <a:gd name="T80" fmla="*/ 24 w 64"/>
              <a:gd name="T81" fmla="*/ 20 h 64"/>
              <a:gd name="T82" fmla="*/ 32 w 64"/>
              <a:gd name="T83" fmla="*/ 12 h 64"/>
              <a:gd name="T84" fmla="*/ 40 w 64"/>
              <a:gd name="T85" fmla="*/ 20 h 64"/>
              <a:gd name="T86" fmla="*/ 32 w 64"/>
              <a:gd name="T87" fmla="*/ 28 h 64"/>
              <a:gd name="T88" fmla="*/ 24 w 64"/>
              <a:gd name="T89" fmla="*/ 20 h 64"/>
              <a:gd name="T90" fmla="*/ 38 w 64"/>
              <a:gd name="T91" fmla="*/ 32 h 64"/>
              <a:gd name="T92" fmla="*/ 56 w 64"/>
              <a:gd name="T93" fmla="*/ 32 h 64"/>
              <a:gd name="T94" fmla="*/ 56 w 64"/>
              <a:gd name="T95" fmla="*/ 8 h 64"/>
              <a:gd name="T96" fmla="*/ 8 w 64"/>
              <a:gd name="T97" fmla="*/ 8 h 64"/>
              <a:gd name="T98" fmla="*/ 8 w 64"/>
              <a:gd name="T99" fmla="*/ 32 h 64"/>
              <a:gd name="T100" fmla="*/ 10 w 64"/>
              <a:gd name="T101" fmla="*/ 32 h 64"/>
              <a:gd name="T102" fmla="*/ 6 w 64"/>
              <a:gd name="T103" fmla="*/ 36 h 64"/>
              <a:gd name="T104" fmla="*/ 4 w 64"/>
              <a:gd name="T105" fmla="*/ 36 h 64"/>
              <a:gd name="T106" fmla="*/ 4 w 64"/>
              <a:gd name="T107" fmla="*/ 4 h 64"/>
              <a:gd name="T108" fmla="*/ 60 w 64"/>
              <a:gd name="T109" fmla="*/ 4 h 64"/>
              <a:gd name="T110" fmla="*/ 60 w 64"/>
              <a:gd name="T111" fmla="*/ 36 h 64"/>
              <a:gd name="T112" fmla="*/ 42 w 64"/>
              <a:gd name="T113" fmla="*/ 36 h 64"/>
              <a:gd name="T114" fmla="*/ 38 w 64"/>
              <a:gd name="T115" fmla="*/ 32 h 64"/>
              <a:gd name="T116" fmla="*/ 44 w 64"/>
              <a:gd name="T117" fmla="*/ 20 h 64"/>
              <a:gd name="T118" fmla="*/ 44 w 64"/>
              <a:gd name="T119" fmla="*/ 16 h 64"/>
              <a:gd name="T120" fmla="*/ 50 w 64"/>
              <a:gd name="T121" fmla="*/ 16 h 64"/>
              <a:gd name="T122" fmla="*/ 50 w 64"/>
              <a:gd name="T123" fmla="*/ 20 h 64"/>
              <a:gd name="T124" fmla="*/ 44 w 64"/>
              <a:gd name="T125" fmla="*/ 20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64" h="64">
                <a:moveTo>
                  <a:pt x="64" y="40"/>
                </a:moveTo>
                <a:cubicBezTo>
                  <a:pt x="64" y="0"/>
                  <a:pt x="64" y="0"/>
                  <a:pt x="6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40"/>
                  <a:pt x="0" y="40"/>
                  <a:pt x="0" y="40"/>
                </a:cubicBezTo>
                <a:cubicBezTo>
                  <a:pt x="6" y="40"/>
                  <a:pt x="6" y="40"/>
                  <a:pt x="6" y="40"/>
                </a:cubicBezTo>
                <a:cubicBezTo>
                  <a:pt x="7" y="41"/>
                  <a:pt x="7" y="41"/>
                  <a:pt x="7" y="42"/>
                </a:cubicBezTo>
                <a:cubicBezTo>
                  <a:pt x="7" y="43"/>
                  <a:pt x="6" y="45"/>
                  <a:pt x="6" y="46"/>
                </a:cubicBezTo>
                <a:cubicBezTo>
                  <a:pt x="6" y="47"/>
                  <a:pt x="7" y="49"/>
                  <a:pt x="7" y="50"/>
                </a:cubicBezTo>
                <a:cubicBezTo>
                  <a:pt x="7" y="51"/>
                  <a:pt x="6" y="53"/>
                  <a:pt x="6" y="54"/>
                </a:cubicBezTo>
                <a:cubicBezTo>
                  <a:pt x="6" y="60"/>
                  <a:pt x="14" y="64"/>
                  <a:pt x="24" y="64"/>
                </a:cubicBezTo>
                <a:cubicBezTo>
                  <a:pt x="34" y="64"/>
                  <a:pt x="42" y="60"/>
                  <a:pt x="42" y="54"/>
                </a:cubicBezTo>
                <a:cubicBezTo>
                  <a:pt x="42" y="53"/>
                  <a:pt x="41" y="51"/>
                  <a:pt x="41" y="50"/>
                </a:cubicBezTo>
                <a:cubicBezTo>
                  <a:pt x="41" y="49"/>
                  <a:pt x="42" y="47"/>
                  <a:pt x="42" y="46"/>
                </a:cubicBezTo>
                <a:cubicBezTo>
                  <a:pt x="42" y="45"/>
                  <a:pt x="41" y="43"/>
                  <a:pt x="41" y="42"/>
                </a:cubicBezTo>
                <a:cubicBezTo>
                  <a:pt x="41" y="41"/>
                  <a:pt x="41" y="41"/>
                  <a:pt x="42" y="40"/>
                </a:cubicBezTo>
                <a:lnTo>
                  <a:pt x="64" y="40"/>
                </a:lnTo>
                <a:close/>
                <a:moveTo>
                  <a:pt x="24" y="60"/>
                </a:moveTo>
                <a:cubicBezTo>
                  <a:pt x="16" y="60"/>
                  <a:pt x="10" y="57"/>
                  <a:pt x="10" y="54"/>
                </a:cubicBezTo>
                <a:cubicBezTo>
                  <a:pt x="10" y="54"/>
                  <a:pt x="10" y="53"/>
                  <a:pt x="11" y="53"/>
                </a:cubicBezTo>
                <a:cubicBezTo>
                  <a:pt x="14" y="55"/>
                  <a:pt x="19" y="56"/>
                  <a:pt x="24" y="56"/>
                </a:cubicBezTo>
                <a:cubicBezTo>
                  <a:pt x="29" y="56"/>
                  <a:pt x="34" y="55"/>
                  <a:pt x="38" y="53"/>
                </a:cubicBezTo>
                <a:cubicBezTo>
                  <a:pt x="38" y="53"/>
                  <a:pt x="38" y="54"/>
                  <a:pt x="38" y="54"/>
                </a:cubicBezTo>
                <a:cubicBezTo>
                  <a:pt x="38" y="57"/>
                  <a:pt x="32" y="60"/>
                  <a:pt x="24" y="60"/>
                </a:cubicBezTo>
                <a:close/>
                <a:moveTo>
                  <a:pt x="24" y="52"/>
                </a:moveTo>
                <a:cubicBezTo>
                  <a:pt x="16" y="52"/>
                  <a:pt x="10" y="49"/>
                  <a:pt x="10" y="46"/>
                </a:cubicBezTo>
                <a:cubicBezTo>
                  <a:pt x="10" y="46"/>
                  <a:pt x="10" y="45"/>
                  <a:pt x="11" y="45"/>
                </a:cubicBezTo>
                <a:cubicBezTo>
                  <a:pt x="14" y="47"/>
                  <a:pt x="19" y="48"/>
                  <a:pt x="24" y="48"/>
                </a:cubicBezTo>
                <a:cubicBezTo>
                  <a:pt x="29" y="48"/>
                  <a:pt x="34" y="47"/>
                  <a:pt x="38" y="45"/>
                </a:cubicBezTo>
                <a:cubicBezTo>
                  <a:pt x="38" y="45"/>
                  <a:pt x="38" y="46"/>
                  <a:pt x="38" y="46"/>
                </a:cubicBezTo>
                <a:cubicBezTo>
                  <a:pt x="38" y="49"/>
                  <a:pt x="32" y="52"/>
                  <a:pt x="24" y="52"/>
                </a:cubicBezTo>
                <a:close/>
                <a:moveTo>
                  <a:pt x="24" y="44"/>
                </a:moveTo>
                <a:cubicBezTo>
                  <a:pt x="16" y="44"/>
                  <a:pt x="10" y="41"/>
                  <a:pt x="10" y="38"/>
                </a:cubicBezTo>
                <a:cubicBezTo>
                  <a:pt x="10" y="35"/>
                  <a:pt x="16" y="32"/>
                  <a:pt x="24" y="32"/>
                </a:cubicBezTo>
                <a:cubicBezTo>
                  <a:pt x="32" y="32"/>
                  <a:pt x="38" y="35"/>
                  <a:pt x="38" y="38"/>
                </a:cubicBezTo>
                <a:cubicBezTo>
                  <a:pt x="38" y="41"/>
                  <a:pt x="32" y="44"/>
                  <a:pt x="24" y="44"/>
                </a:cubicBezTo>
                <a:close/>
                <a:moveTo>
                  <a:pt x="14" y="20"/>
                </a:moveTo>
                <a:cubicBezTo>
                  <a:pt x="14" y="16"/>
                  <a:pt x="14" y="16"/>
                  <a:pt x="14" y="16"/>
                </a:cubicBezTo>
                <a:cubicBezTo>
                  <a:pt x="20" y="16"/>
                  <a:pt x="20" y="16"/>
                  <a:pt x="20" y="16"/>
                </a:cubicBezTo>
                <a:cubicBezTo>
                  <a:pt x="20" y="20"/>
                  <a:pt x="20" y="20"/>
                  <a:pt x="20" y="20"/>
                </a:cubicBezTo>
                <a:lnTo>
                  <a:pt x="14" y="20"/>
                </a:lnTo>
                <a:close/>
                <a:moveTo>
                  <a:pt x="24" y="20"/>
                </a:moveTo>
                <a:cubicBezTo>
                  <a:pt x="24" y="16"/>
                  <a:pt x="28" y="12"/>
                  <a:pt x="32" y="12"/>
                </a:cubicBezTo>
                <a:cubicBezTo>
                  <a:pt x="36" y="12"/>
                  <a:pt x="40" y="16"/>
                  <a:pt x="40" y="20"/>
                </a:cubicBezTo>
                <a:cubicBezTo>
                  <a:pt x="40" y="24"/>
                  <a:pt x="36" y="28"/>
                  <a:pt x="32" y="28"/>
                </a:cubicBezTo>
                <a:cubicBezTo>
                  <a:pt x="28" y="28"/>
                  <a:pt x="24" y="24"/>
                  <a:pt x="24" y="20"/>
                </a:cubicBezTo>
                <a:close/>
                <a:moveTo>
                  <a:pt x="38" y="32"/>
                </a:moveTo>
                <a:cubicBezTo>
                  <a:pt x="56" y="32"/>
                  <a:pt x="56" y="32"/>
                  <a:pt x="56" y="32"/>
                </a:cubicBezTo>
                <a:cubicBezTo>
                  <a:pt x="56" y="8"/>
                  <a:pt x="56" y="8"/>
                  <a:pt x="56" y="8"/>
                </a:cubicBezTo>
                <a:cubicBezTo>
                  <a:pt x="8" y="8"/>
                  <a:pt x="8" y="8"/>
                  <a:pt x="8" y="8"/>
                </a:cubicBezTo>
                <a:cubicBezTo>
                  <a:pt x="8" y="32"/>
                  <a:pt x="8" y="32"/>
                  <a:pt x="8" y="32"/>
                </a:cubicBezTo>
                <a:cubicBezTo>
                  <a:pt x="10" y="32"/>
                  <a:pt x="10" y="32"/>
                  <a:pt x="10" y="32"/>
                </a:cubicBezTo>
                <a:cubicBezTo>
                  <a:pt x="8" y="33"/>
                  <a:pt x="7" y="35"/>
                  <a:pt x="6" y="36"/>
                </a:cubicBezTo>
                <a:cubicBezTo>
                  <a:pt x="4" y="36"/>
                  <a:pt x="4" y="36"/>
                  <a:pt x="4" y="36"/>
                </a:cubicBezTo>
                <a:cubicBezTo>
                  <a:pt x="4" y="4"/>
                  <a:pt x="4" y="4"/>
                  <a:pt x="4" y="4"/>
                </a:cubicBezTo>
                <a:cubicBezTo>
                  <a:pt x="60" y="4"/>
                  <a:pt x="60" y="4"/>
                  <a:pt x="60" y="4"/>
                </a:cubicBezTo>
                <a:cubicBezTo>
                  <a:pt x="60" y="36"/>
                  <a:pt x="60" y="36"/>
                  <a:pt x="60" y="36"/>
                </a:cubicBezTo>
                <a:cubicBezTo>
                  <a:pt x="42" y="36"/>
                  <a:pt x="42" y="36"/>
                  <a:pt x="42" y="36"/>
                </a:cubicBezTo>
                <a:cubicBezTo>
                  <a:pt x="41" y="35"/>
                  <a:pt x="40" y="33"/>
                  <a:pt x="38" y="32"/>
                </a:cubicBezTo>
                <a:close/>
                <a:moveTo>
                  <a:pt x="44" y="20"/>
                </a:moveTo>
                <a:cubicBezTo>
                  <a:pt x="44" y="16"/>
                  <a:pt x="44" y="16"/>
                  <a:pt x="44" y="16"/>
                </a:cubicBezTo>
                <a:cubicBezTo>
                  <a:pt x="50" y="16"/>
                  <a:pt x="50" y="16"/>
                  <a:pt x="50" y="16"/>
                </a:cubicBezTo>
                <a:cubicBezTo>
                  <a:pt x="50" y="20"/>
                  <a:pt x="50" y="20"/>
                  <a:pt x="50" y="20"/>
                </a:cubicBezTo>
                <a:lnTo>
                  <a:pt x="44" y="20"/>
                </a:lnTo>
                <a:close/>
              </a:path>
            </a:pathLst>
          </a:custGeom>
          <a:solidFill>
            <a:srgbClr val="00B2A9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53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8" name="Graphic 7" descr="Ribbon">
            <a:extLst>
              <a:ext uri="{FF2B5EF4-FFF2-40B4-BE49-F238E27FC236}">
                <a16:creationId xmlns:a16="http://schemas.microsoft.com/office/drawing/2014/main" id="{E9C8A53B-E488-4968-87DF-86D787A8AA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5462" y="3517874"/>
            <a:ext cx="461179" cy="461179"/>
          </a:xfrm>
          <a:prstGeom prst="rect">
            <a:avLst/>
          </a:prstGeom>
        </p:spPr>
      </p:pic>
      <p:pic>
        <p:nvPicPr>
          <p:cNvPr id="10" name="Graphic 9" descr="Books">
            <a:extLst>
              <a:ext uri="{FF2B5EF4-FFF2-40B4-BE49-F238E27FC236}">
                <a16:creationId xmlns:a16="http://schemas.microsoft.com/office/drawing/2014/main" id="{22E9AD26-99F2-4036-9C11-71252AF26F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5271" y="3028766"/>
            <a:ext cx="487740" cy="487740"/>
          </a:xfrm>
          <a:prstGeom prst="rect">
            <a:avLst/>
          </a:prstGeom>
        </p:spPr>
      </p:pic>
      <p:pic>
        <p:nvPicPr>
          <p:cNvPr id="13" name="Graphic 12" descr="Handshake">
            <a:extLst>
              <a:ext uri="{FF2B5EF4-FFF2-40B4-BE49-F238E27FC236}">
                <a16:creationId xmlns:a16="http://schemas.microsoft.com/office/drawing/2014/main" id="{084E1B34-AE09-4406-8727-7CE279C66A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4332359" y="3379325"/>
            <a:ext cx="686744" cy="686744"/>
          </a:xfrm>
          <a:prstGeom prst="rect">
            <a:avLst/>
          </a:prstGeom>
        </p:spPr>
      </p:pic>
      <p:sp>
        <p:nvSpPr>
          <p:cNvPr id="24" name="Freeform 337">
            <a:extLst>
              <a:ext uri="{FF2B5EF4-FFF2-40B4-BE49-F238E27FC236}">
                <a16:creationId xmlns:a16="http://schemas.microsoft.com/office/drawing/2014/main" id="{43AC39A6-F43F-450D-93E3-4F08C5701056}"/>
              </a:ext>
            </a:extLst>
          </p:cNvPr>
          <p:cNvSpPr>
            <a:spLocks noEditPoints="1"/>
          </p:cNvSpPr>
          <p:nvPr/>
        </p:nvSpPr>
        <p:spPr bwMode="auto">
          <a:xfrm>
            <a:off x="4540675" y="3041832"/>
            <a:ext cx="333012" cy="365409"/>
          </a:xfrm>
          <a:custGeom>
            <a:avLst/>
            <a:gdLst>
              <a:gd name="T0" fmla="*/ 2147483647 w 44"/>
              <a:gd name="T1" fmla="*/ 2147483647 h 59"/>
              <a:gd name="T2" fmla="*/ 2147483647 w 44"/>
              <a:gd name="T3" fmla="*/ 2147483647 h 59"/>
              <a:gd name="T4" fmla="*/ 2147483647 w 44"/>
              <a:gd name="T5" fmla="*/ 0 h 59"/>
              <a:gd name="T6" fmla="*/ 2147483647 w 44"/>
              <a:gd name="T7" fmla="*/ 2147483647 h 59"/>
              <a:gd name="T8" fmla="*/ 2147483647 w 44"/>
              <a:gd name="T9" fmla="*/ 2147483647 h 59"/>
              <a:gd name="T10" fmla="*/ 0 w 44"/>
              <a:gd name="T11" fmla="*/ 2147483647 h 59"/>
              <a:gd name="T12" fmla="*/ 0 w 44"/>
              <a:gd name="T13" fmla="*/ 2147483647 h 59"/>
              <a:gd name="T14" fmla="*/ 2147483647 w 44"/>
              <a:gd name="T15" fmla="*/ 2147483647 h 59"/>
              <a:gd name="T16" fmla="*/ 2147483647 w 44"/>
              <a:gd name="T17" fmla="*/ 2147483647 h 59"/>
              <a:gd name="T18" fmla="*/ 2147483647 w 44"/>
              <a:gd name="T19" fmla="*/ 2147483647 h 59"/>
              <a:gd name="T20" fmla="*/ 2147483647 w 44"/>
              <a:gd name="T21" fmla="*/ 2147483647 h 59"/>
              <a:gd name="T22" fmla="*/ 2147483647 w 44"/>
              <a:gd name="T23" fmla="*/ 2147483647 h 59"/>
              <a:gd name="T24" fmla="*/ 2147483647 w 44"/>
              <a:gd name="T25" fmla="*/ 2147483647 h 59"/>
              <a:gd name="T26" fmla="*/ 2147483647 w 44"/>
              <a:gd name="T27" fmla="*/ 2147483647 h 59"/>
              <a:gd name="T28" fmla="*/ 2147483647 w 44"/>
              <a:gd name="T29" fmla="*/ 2147483647 h 59"/>
              <a:gd name="T30" fmla="*/ 2147483647 w 44"/>
              <a:gd name="T31" fmla="*/ 2147483647 h 59"/>
              <a:gd name="T32" fmla="*/ 2147483647 w 44"/>
              <a:gd name="T33" fmla="*/ 2147483647 h 59"/>
              <a:gd name="T34" fmla="*/ 2147483647 w 44"/>
              <a:gd name="T35" fmla="*/ 2147483647 h 59"/>
              <a:gd name="T36" fmla="*/ 2147483647 w 44"/>
              <a:gd name="T37" fmla="*/ 2147483647 h 59"/>
              <a:gd name="T38" fmla="*/ 2147483647 w 44"/>
              <a:gd name="T39" fmla="*/ 2147483647 h 59"/>
              <a:gd name="T40" fmla="*/ 2147483647 w 44"/>
              <a:gd name="T41" fmla="*/ 2147483647 h 59"/>
              <a:gd name="T42" fmla="*/ 2147483647 w 44"/>
              <a:gd name="T43" fmla="*/ 2147483647 h 59"/>
              <a:gd name="T44" fmla="*/ 2147483647 w 44"/>
              <a:gd name="T45" fmla="*/ 2147483647 h 59"/>
              <a:gd name="T46" fmla="*/ 2147483647 w 44"/>
              <a:gd name="T47" fmla="*/ 2147483647 h 5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44" h="59">
                <a:moveTo>
                  <a:pt x="40" y="23"/>
                </a:moveTo>
                <a:cubicBezTo>
                  <a:pt x="40" y="17"/>
                  <a:pt x="40" y="17"/>
                  <a:pt x="40" y="17"/>
                </a:cubicBezTo>
                <a:cubicBezTo>
                  <a:pt x="40" y="8"/>
                  <a:pt x="32" y="0"/>
                  <a:pt x="22" y="0"/>
                </a:cubicBezTo>
                <a:cubicBezTo>
                  <a:pt x="12" y="0"/>
                  <a:pt x="4" y="8"/>
                  <a:pt x="4" y="17"/>
                </a:cubicBezTo>
                <a:cubicBezTo>
                  <a:pt x="4" y="23"/>
                  <a:pt x="4" y="23"/>
                  <a:pt x="4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59"/>
                  <a:pt x="0" y="59"/>
                  <a:pt x="0" y="59"/>
                </a:cubicBezTo>
                <a:cubicBezTo>
                  <a:pt x="44" y="59"/>
                  <a:pt x="44" y="59"/>
                  <a:pt x="44" y="59"/>
                </a:cubicBezTo>
                <a:cubicBezTo>
                  <a:pt x="44" y="23"/>
                  <a:pt x="44" y="23"/>
                  <a:pt x="44" y="23"/>
                </a:cubicBezTo>
                <a:lnTo>
                  <a:pt x="40" y="23"/>
                </a:lnTo>
                <a:close/>
                <a:moveTo>
                  <a:pt x="25" y="51"/>
                </a:moveTo>
                <a:cubicBezTo>
                  <a:pt x="18" y="51"/>
                  <a:pt x="18" y="51"/>
                  <a:pt x="18" y="51"/>
                </a:cubicBezTo>
                <a:cubicBezTo>
                  <a:pt x="20" y="42"/>
                  <a:pt x="20" y="42"/>
                  <a:pt x="20" y="42"/>
                </a:cubicBezTo>
                <a:cubicBezTo>
                  <a:pt x="19" y="41"/>
                  <a:pt x="18" y="40"/>
                  <a:pt x="18" y="39"/>
                </a:cubicBezTo>
                <a:cubicBezTo>
                  <a:pt x="18" y="37"/>
                  <a:pt x="20" y="36"/>
                  <a:pt x="21" y="36"/>
                </a:cubicBezTo>
                <a:cubicBezTo>
                  <a:pt x="23" y="36"/>
                  <a:pt x="25" y="37"/>
                  <a:pt x="25" y="39"/>
                </a:cubicBezTo>
                <a:cubicBezTo>
                  <a:pt x="25" y="40"/>
                  <a:pt x="24" y="41"/>
                  <a:pt x="23" y="42"/>
                </a:cubicBezTo>
                <a:lnTo>
                  <a:pt x="25" y="51"/>
                </a:lnTo>
                <a:close/>
                <a:moveTo>
                  <a:pt x="32" y="23"/>
                </a:moveTo>
                <a:cubicBezTo>
                  <a:pt x="12" y="23"/>
                  <a:pt x="12" y="23"/>
                  <a:pt x="12" y="23"/>
                </a:cubicBezTo>
                <a:cubicBezTo>
                  <a:pt x="12" y="17"/>
                  <a:pt x="12" y="17"/>
                  <a:pt x="12" y="17"/>
                </a:cubicBezTo>
                <a:cubicBezTo>
                  <a:pt x="12" y="12"/>
                  <a:pt x="17" y="8"/>
                  <a:pt x="22" y="8"/>
                </a:cubicBezTo>
                <a:cubicBezTo>
                  <a:pt x="27" y="8"/>
                  <a:pt x="32" y="12"/>
                  <a:pt x="32" y="17"/>
                </a:cubicBezTo>
                <a:lnTo>
                  <a:pt x="32" y="23"/>
                </a:lnTo>
                <a:close/>
              </a:path>
            </a:pathLst>
          </a:custGeom>
          <a:solidFill>
            <a:srgbClr val="00B2A9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8685782-BC34-4BD7-80D2-81884BC3A369}"/>
              </a:ext>
            </a:extLst>
          </p:cNvPr>
          <p:cNvGrpSpPr/>
          <p:nvPr/>
        </p:nvGrpSpPr>
        <p:grpSpPr>
          <a:xfrm>
            <a:off x="1379645" y="5718653"/>
            <a:ext cx="6131498" cy="754384"/>
            <a:chOff x="7882807" y="4928790"/>
            <a:chExt cx="4937890" cy="671631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9426B2C-C88C-4231-81B8-654A188D8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882807" y="4928790"/>
              <a:ext cx="4937890" cy="671631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55552D0-3CD6-40B6-9212-0CD7BEEF59BA}"/>
                </a:ext>
              </a:extLst>
            </p:cNvPr>
            <p:cNvSpPr/>
            <p:nvPr/>
          </p:nvSpPr>
          <p:spPr>
            <a:xfrm>
              <a:off x="8108372" y="4984705"/>
              <a:ext cx="4486760" cy="5206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3200">
                  <a:solidFill>
                    <a:prstClr val="white"/>
                  </a:solidFill>
                  <a:latin typeface="Passion One" panose="02000506080000020004" pitchFamily="2" charset="77"/>
                </a:rPr>
                <a:t>#BecomeACharteredAccountant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CB6EEC8-4138-4487-99E2-5D32531C0124}"/>
              </a:ext>
            </a:extLst>
          </p:cNvPr>
          <p:cNvGrpSpPr/>
          <p:nvPr/>
        </p:nvGrpSpPr>
        <p:grpSpPr>
          <a:xfrm>
            <a:off x="681409" y="4381971"/>
            <a:ext cx="7722557" cy="1131434"/>
            <a:chOff x="7192699" y="3583187"/>
            <a:chExt cx="2810671" cy="1236109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81E7D4CA-777E-48B0-B5E6-F2C5A67CF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192699" y="3583187"/>
              <a:ext cx="2810671" cy="1236109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7EC58A7-B09B-4CFA-8217-F71A24898D78}"/>
                </a:ext>
              </a:extLst>
            </p:cNvPr>
            <p:cNvSpPr txBox="1"/>
            <p:nvPr/>
          </p:nvSpPr>
          <p:spPr>
            <a:xfrm>
              <a:off x="7354015" y="3717076"/>
              <a:ext cx="2417218" cy="907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ssion One" panose="02000506080000020004" pitchFamily="2" charset="77"/>
                </a:rPr>
                <a:t>ACA is your passport to a career of choice – </a:t>
              </a:r>
            </a:p>
            <a:p>
              <a:pPr lvl="0" algn="ctr">
                <a:defRPr/>
              </a:pPr>
              <a:r>
                <a:rPr lang="en-US" sz="2400">
                  <a:solidFill>
                    <a:prstClr val="white"/>
                  </a:solidFill>
                  <a:latin typeface="Passion One" panose="02000506080000020004" pitchFamily="2" charset="77"/>
                </a:rPr>
                <a:t>develop as a business leader &amp; work in any sector</a:t>
              </a:r>
              <a:endParaRPr lang="en-US" sz="2400" b="1">
                <a:solidFill>
                  <a:prstClr val="white"/>
                </a:solidFill>
                <a:latin typeface="Passion One" panose="02000506080000020004" pitchFamily="2" charset="77"/>
              </a:endParaRPr>
            </a:p>
          </p:txBody>
        </p:sp>
      </p:grpSp>
      <p:pic>
        <p:nvPicPr>
          <p:cNvPr id="59" name="Graphic 58" descr="Badge New">
            <a:extLst>
              <a:ext uri="{FF2B5EF4-FFF2-40B4-BE49-F238E27FC236}">
                <a16:creationId xmlns:a16="http://schemas.microsoft.com/office/drawing/2014/main" id="{311550AD-04C6-4990-B26F-E650C33388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41554" y="1534215"/>
            <a:ext cx="499913" cy="499913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C127C308-C98D-4F8D-A5BF-3813A9082AAE}"/>
              </a:ext>
            </a:extLst>
          </p:cNvPr>
          <p:cNvSpPr txBox="1"/>
          <p:nvPr/>
        </p:nvSpPr>
        <p:spPr>
          <a:xfrm>
            <a:off x="4358729" y="1449789"/>
            <a:ext cx="4370534" cy="2489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4984" lvl="1">
              <a:lnSpc>
                <a:spcPct val="160000"/>
              </a:lnSpc>
              <a:defRPr/>
            </a:pPr>
            <a:r>
              <a:rPr lang="en-IE" sz="2000">
                <a:solidFill>
                  <a:srgbClr val="003E51"/>
                </a:solidFill>
                <a:latin typeface="Passion One" panose="02000506080000020004" pitchFamily="2" charset="77"/>
                <a:cs typeface="Arial" panose="020B0604020202020204" pitchFamily="34" charset="0"/>
              </a:rPr>
              <a:t>Largest &amp; connected network</a:t>
            </a:r>
          </a:p>
          <a:p>
            <a:pPr marL="634984" marR="0" lvl="1" indent="0" algn="l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000" i="0" u="none" strike="noStrike" kern="1200" cap="none" spc="0" normalizeH="0" baseline="0" noProof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Passion One" panose="02000506080000020004" pitchFamily="2" charset="77"/>
                <a:cs typeface="Arial" panose="020B0604020202020204" pitchFamily="34" charset="0"/>
              </a:rPr>
              <a:t>Global recognition</a:t>
            </a:r>
          </a:p>
          <a:p>
            <a:pPr marL="634984" marR="0" lvl="1" indent="0" algn="l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000" i="0" u="none" strike="noStrike" kern="1200" cap="none" spc="0" normalizeH="0" baseline="0" noProof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Passion One" panose="02000506080000020004" pitchFamily="2" charset="77"/>
                <a:cs typeface="Arial" panose="020B0604020202020204" pitchFamily="34" charset="0"/>
              </a:rPr>
              <a:t>High earning potential</a:t>
            </a:r>
          </a:p>
          <a:p>
            <a:pPr marL="634984" marR="0" lvl="1" indent="0" algn="l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000" i="0" u="none" strike="noStrike" kern="1200" cap="none" spc="0" normalizeH="0" baseline="0" noProof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Passion One" panose="02000506080000020004" pitchFamily="2" charset="77"/>
                <a:cs typeface="Arial" panose="020B0604020202020204" pitchFamily="34" charset="0"/>
              </a:rPr>
              <a:t>Job security</a:t>
            </a:r>
          </a:p>
          <a:p>
            <a:pPr marL="634984" lvl="1">
              <a:lnSpc>
                <a:spcPct val="160000"/>
              </a:lnSpc>
              <a:defRPr/>
            </a:pPr>
            <a:r>
              <a:rPr lang="en-IE" sz="2000">
                <a:solidFill>
                  <a:srgbClr val="003E51"/>
                </a:solidFill>
                <a:latin typeface="Passion One" panose="02000506080000020004" pitchFamily="2" charset="77"/>
                <a:cs typeface="Arial" panose="020B0604020202020204" pitchFamily="34" charset="0"/>
              </a:rPr>
              <a:t>Unrivalled &amp; local support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0F4FFB75-1533-E347-B5ED-BB45854660E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2759" y="280091"/>
            <a:ext cx="6373711" cy="805334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B0B75E9-1A24-7E4F-B601-8EC99780218A}"/>
              </a:ext>
            </a:extLst>
          </p:cNvPr>
          <p:cNvSpPr txBox="1"/>
          <p:nvPr/>
        </p:nvSpPr>
        <p:spPr>
          <a:xfrm>
            <a:off x="287998" y="396000"/>
            <a:ext cx="6482915" cy="584775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lang="en-GB" sz="3200">
                <a:solidFill>
                  <a:srgbClr val="FFFFFF"/>
                </a:solidFill>
                <a:latin typeface="Passion One" panose="02000506080000020004" pitchFamily="2" charset="77"/>
              </a:rPr>
              <a:t>CHARTERED ACCOUNTANCY OVERVIEW</a:t>
            </a:r>
            <a:endParaRPr lang="en-US" sz="3200">
              <a:solidFill>
                <a:srgbClr val="FFFFFF"/>
              </a:solidFill>
              <a:latin typeface="Passion One" panose="02000506080000020004" pitchFamily="2" charset="77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F07E0342-C220-BA40-BB71-BAB4F4CF6F8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2087" y="284509"/>
            <a:ext cx="2028342" cy="84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4486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5A5FCDF7-0FFF-214F-A45C-6B1B433878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829"/>
          <a:stretch/>
        </p:blipFill>
        <p:spPr>
          <a:xfrm>
            <a:off x="1" y="280090"/>
            <a:ext cx="3583272" cy="8053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09B4EF5-A3D9-674E-B168-9956E9D59E60}"/>
              </a:ext>
            </a:extLst>
          </p:cNvPr>
          <p:cNvSpPr txBox="1"/>
          <p:nvPr/>
        </p:nvSpPr>
        <p:spPr>
          <a:xfrm>
            <a:off x="285450" y="394816"/>
            <a:ext cx="2914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ssion One" panose="02000506080000020004" pitchFamily="2" charset="77"/>
              </a:rPr>
              <a:t>FIND OUT MORE…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ssion One" panose="02000506080000020004" pitchFamily="2" charset="77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A20842C-30E2-40D4-BF99-B04610949254}"/>
              </a:ext>
            </a:extLst>
          </p:cNvPr>
          <p:cNvSpPr/>
          <p:nvPr/>
        </p:nvSpPr>
        <p:spPr>
          <a:xfrm>
            <a:off x="-231353" y="3048954"/>
            <a:ext cx="5087550" cy="418146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D217626-BF1C-B846-83BE-B84722E3B13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2087" y="284509"/>
            <a:ext cx="2028342" cy="84669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C5CC667-A532-584A-8D89-5690B5A0DE09}"/>
              </a:ext>
            </a:extLst>
          </p:cNvPr>
          <p:cNvGrpSpPr/>
          <p:nvPr/>
        </p:nvGrpSpPr>
        <p:grpSpPr>
          <a:xfrm>
            <a:off x="-13999" y="3425421"/>
            <a:ext cx="5849817" cy="2899037"/>
            <a:chOff x="-13999" y="3239901"/>
            <a:chExt cx="5849817" cy="289903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D3EFF4F-C6E1-F34F-8CDD-ECA0D3AB4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3999" y="5333604"/>
              <a:ext cx="5616636" cy="805334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D92C9E2-07A3-404F-B550-5890792D5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3239901"/>
              <a:ext cx="5616636" cy="805334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C5BFC17-13D0-F944-9D70-884175A216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3999" y="4286248"/>
              <a:ext cx="5616636" cy="805334"/>
            </a:xfrm>
            <a:prstGeom prst="rect">
              <a:avLst/>
            </a:prstGeom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5FAF134B-C978-468A-86DF-10F60CA3D7E4}"/>
                </a:ext>
              </a:extLst>
            </p:cNvPr>
            <p:cNvSpPr/>
            <p:nvPr/>
          </p:nvSpPr>
          <p:spPr>
            <a:xfrm>
              <a:off x="205183" y="3404192"/>
              <a:ext cx="5630635" cy="461665"/>
            </a:xfrm>
            <a:prstGeom prst="rect">
              <a:avLst/>
            </a:prstGeom>
            <a:noFill/>
          </p:spPr>
          <p:txBody>
            <a:bodyPr wrap="square" anchor="ctr" anchorCtr="1">
              <a:spAutoFit/>
            </a:bodyPr>
            <a:lstStyle/>
            <a:p>
              <a:pPr marL="0" lvl="1" indent="0" fontAlgn="base">
                <a:spcBef>
                  <a:spcPts val="1000"/>
                </a:spcBef>
                <a:buNone/>
              </a:pPr>
              <a:r>
                <a:rPr lang="en-GB" sz="2400" u="sng">
                  <a:solidFill>
                    <a:schemeClr val="bg1"/>
                  </a:solidFill>
                  <a:latin typeface="Passion One" panose="02000506080000020004" pitchFamily="2" charset="77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BecomeACharteredAccountant.Com</a:t>
              </a:r>
              <a:endParaRPr lang="en-GB" sz="2400" u="sng">
                <a:solidFill>
                  <a:schemeClr val="bg1"/>
                </a:solidFill>
                <a:latin typeface="Passion One" panose="02000506080000020004" pitchFamily="2" charset="77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8FAAD43-0AEE-0842-80BF-D5B24CB0D1B5}"/>
                </a:ext>
              </a:extLst>
            </p:cNvPr>
            <p:cNvSpPr/>
            <p:nvPr/>
          </p:nvSpPr>
          <p:spPr>
            <a:xfrm>
              <a:off x="-2960" y="4453389"/>
              <a:ext cx="5605598" cy="461665"/>
            </a:xfrm>
            <a:prstGeom prst="rect">
              <a:avLst/>
            </a:prstGeom>
            <a:noFill/>
          </p:spPr>
          <p:txBody>
            <a:bodyPr wrap="square" anchor="ctr" anchorCtr="1">
              <a:spAutoFit/>
            </a:bodyPr>
            <a:lstStyle/>
            <a:p>
              <a:pPr marL="0" lvl="1" indent="0" fontAlgn="base">
                <a:spcBef>
                  <a:spcPts val="1000"/>
                </a:spcBef>
                <a:buNone/>
              </a:pPr>
              <a:r>
                <a:rPr lang="en-IE" sz="2400">
                  <a:solidFill>
                    <a:schemeClr val="bg1"/>
                  </a:solidFill>
                  <a:latin typeface="Passion One" panose="02000506080000020004" pitchFamily="2" charset="77"/>
                  <a:hlinkClick r:id="rId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info@charteredaccountants.ie</a:t>
              </a:r>
              <a:endParaRPr lang="en-IE" sz="2400">
                <a:solidFill>
                  <a:schemeClr val="bg1"/>
                </a:solidFill>
                <a:latin typeface="Passion One" panose="02000506080000020004" pitchFamily="2" charset="77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B6C0787-7A4C-0E45-A235-CAF526172446}"/>
                </a:ext>
              </a:extLst>
            </p:cNvPr>
            <p:cNvSpPr/>
            <p:nvPr/>
          </p:nvSpPr>
          <p:spPr>
            <a:xfrm>
              <a:off x="858917" y="5473962"/>
              <a:ext cx="3242520" cy="461665"/>
            </a:xfrm>
            <a:prstGeom prst="rect">
              <a:avLst/>
            </a:prstGeom>
            <a:noFill/>
          </p:spPr>
          <p:txBody>
            <a:bodyPr wrap="square" anchor="ctr" anchorCtr="1">
              <a:spAutoFit/>
            </a:bodyPr>
            <a:lstStyle/>
            <a:p>
              <a:pPr marL="0" lvl="1" indent="0" fontAlgn="base">
                <a:spcBef>
                  <a:spcPts val="1000"/>
                </a:spcBef>
                <a:buNone/>
              </a:pPr>
              <a:r>
                <a:rPr lang="en-GB" sz="2400" dirty="0">
                  <a:solidFill>
                    <a:schemeClr val="bg1"/>
                  </a:solidFill>
                  <a:latin typeface="Passion One" panose="02000506080000020004" pitchFamily="2" charset="77"/>
                </a:rPr>
                <a:t>@charteredaccirl_careers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5E6D2BA-6EAC-744D-979A-C0FA7755F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9574" y="5543881"/>
              <a:ext cx="341989" cy="355601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3BA0435E-45EC-DB43-B11C-1A6C1AC37E5B}"/>
              </a:ext>
            </a:extLst>
          </p:cNvPr>
          <p:cNvSpPr txBox="1"/>
          <p:nvPr/>
        </p:nvSpPr>
        <p:spPr>
          <a:xfrm>
            <a:off x="924679" y="1461892"/>
            <a:ext cx="5317187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IE" sz="3200" dirty="0">
                <a:solidFill>
                  <a:schemeClr val="bg1"/>
                </a:solidFill>
                <a:latin typeface="Passion One" panose="02000506080000020004" pitchFamily="2" charset="77"/>
                <a:cs typeface="Arial" panose="020B0604020202020204" pitchFamily="34" charset="0"/>
              </a:rPr>
              <a:t>For more on how you </a:t>
            </a:r>
          </a:p>
          <a:p>
            <a:pPr lvl="0">
              <a:spcBef>
                <a:spcPts val="600"/>
              </a:spcBef>
              <a:defRPr/>
            </a:pPr>
            <a:r>
              <a:rPr lang="en-IE" sz="3200" dirty="0">
                <a:solidFill>
                  <a:schemeClr val="bg1"/>
                </a:solidFill>
                <a:latin typeface="Passion One" panose="02000506080000020004" pitchFamily="2" charset="77"/>
                <a:cs typeface="Arial" panose="020B0604020202020204" pitchFamily="34" charset="0"/>
              </a:rPr>
              <a:t>can become a </a:t>
            </a:r>
          </a:p>
          <a:p>
            <a:pPr lvl="0">
              <a:spcBef>
                <a:spcPts val="600"/>
              </a:spcBef>
              <a:defRPr/>
            </a:pPr>
            <a:r>
              <a:rPr lang="en-IE" sz="3200" dirty="0">
                <a:solidFill>
                  <a:schemeClr val="bg1"/>
                </a:solidFill>
                <a:latin typeface="Passion One" panose="02000506080000020004" pitchFamily="2" charset="77"/>
                <a:cs typeface="Arial" panose="020B0604020202020204" pitchFamily="34" charset="0"/>
              </a:rPr>
              <a:t>Chartered Accountant: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757196-AEBA-AD4A-B01C-0DB281EB90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0440" y="3644481"/>
            <a:ext cx="375506" cy="3521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A96AC0-B3F7-9241-B9A3-69533E4747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7035" y="4730149"/>
            <a:ext cx="388911" cy="27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BE9C872-FE4F-C84A-A45A-7AB6828DB87E}"/>
              </a:ext>
            </a:extLst>
          </p:cNvPr>
          <p:cNvSpPr/>
          <p:nvPr/>
        </p:nvSpPr>
        <p:spPr>
          <a:xfrm>
            <a:off x="287999" y="1435853"/>
            <a:ext cx="6341743" cy="3794993"/>
          </a:xfrm>
          <a:prstGeom prst="rect">
            <a:avLst/>
          </a:prstGeom>
          <a:solidFill>
            <a:srgbClr val="003E51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85793AD-9C6B-EE4A-81D9-9E874CAD6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59" y="280091"/>
            <a:ext cx="7422227" cy="80533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1DFC23C-B07C-B045-8BEB-FF9CC814BDB7}"/>
              </a:ext>
            </a:extLst>
          </p:cNvPr>
          <p:cNvSpPr txBox="1"/>
          <p:nvPr/>
        </p:nvSpPr>
        <p:spPr>
          <a:xfrm>
            <a:off x="288000" y="394816"/>
            <a:ext cx="7036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ssion One" panose="02000506080000020004" pitchFamily="2" charset="77"/>
              </a:rPr>
              <a:t>WHO IS CHARTERED ACCOUNTANTS IRELAND?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ssion One" panose="02000506080000020004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31FE9A-7166-47B0-882E-B6D90DCE8691}"/>
              </a:ext>
            </a:extLst>
          </p:cNvPr>
          <p:cNvSpPr txBox="1"/>
          <p:nvPr/>
        </p:nvSpPr>
        <p:spPr>
          <a:xfrm>
            <a:off x="374190" y="1620059"/>
            <a:ext cx="606431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IE" sz="2000" dirty="0">
                <a:solidFill>
                  <a:schemeClr val="bg1"/>
                </a:solidFill>
                <a:latin typeface="Passion One" panose="02000506080000020004" pitchFamily="2" charset="77"/>
                <a:cs typeface="Arial" panose="020B0604020202020204" pitchFamily="34" charset="0"/>
              </a:rPr>
              <a:t>Ireland’s largest and longest established professional accounting education &amp; membership body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IE" sz="2000" dirty="0">
                <a:solidFill>
                  <a:schemeClr val="bg1"/>
                </a:solidFill>
                <a:latin typeface="Passion One" panose="02000506080000020004" pitchFamily="2" charset="77"/>
                <a:cs typeface="Arial" panose="020B0604020202020204" pitchFamily="34" charset="0"/>
              </a:rPr>
              <a:t>Awards the prestigious ‘ACA’ designation - a globally recognised business leadership credential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IE" sz="2000" dirty="0">
                <a:solidFill>
                  <a:schemeClr val="bg1"/>
                </a:solidFill>
                <a:latin typeface="Passion One" panose="02000506080000020004" pitchFamily="2" charset="77"/>
                <a:cs typeface="Arial" panose="020B0604020202020204" pitchFamily="34" charset="0"/>
              </a:rPr>
              <a:t>Educating, supporting, advising – community relationship fostered, a lifelong career partner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IE" sz="2000" dirty="0">
                <a:solidFill>
                  <a:schemeClr val="bg1"/>
                </a:solidFill>
                <a:latin typeface="Passion One" panose="02000506080000020004" pitchFamily="2" charset="77"/>
                <a:cs typeface="Arial" panose="020B0604020202020204" pitchFamily="34" charset="0"/>
              </a:rPr>
              <a:t>Leading voice of the accounting profession and the island’s business community, supporting economic prosperity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IE" sz="2000" dirty="0">
                <a:solidFill>
                  <a:schemeClr val="bg1"/>
                </a:solidFill>
                <a:latin typeface="Passion One" panose="02000506080000020004" pitchFamily="2" charset="77"/>
                <a:cs typeface="Arial" panose="020B0604020202020204" pitchFamily="34" charset="0"/>
              </a:rPr>
              <a:t>All island body with Belfast and Dublin offices and education facilities – local, accessible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0E1E31-331F-4D47-AEDF-CD40D4104C80}"/>
              </a:ext>
            </a:extLst>
          </p:cNvPr>
          <p:cNvSpPr/>
          <p:nvPr/>
        </p:nvSpPr>
        <p:spPr>
          <a:xfrm>
            <a:off x="288000" y="5391376"/>
            <a:ext cx="3087924" cy="1153401"/>
          </a:xfrm>
          <a:prstGeom prst="rect">
            <a:avLst/>
          </a:prstGeom>
          <a:solidFill>
            <a:srgbClr val="003E51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C94E4E-BCE3-3B4E-9062-21210C2957A0}"/>
              </a:ext>
            </a:extLst>
          </p:cNvPr>
          <p:cNvSpPr/>
          <p:nvPr/>
        </p:nvSpPr>
        <p:spPr>
          <a:xfrm>
            <a:off x="291567" y="5551904"/>
            <a:ext cx="3087924" cy="832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ssion One" panose="02000506080000020004" pitchFamily="2" charset="77"/>
              </a:rPr>
              <a:t>Partner to island’s </a:t>
            </a:r>
          </a:p>
          <a:p>
            <a:pPr marL="0" marR="0" lvl="0" indent="0" algn="ctr" defTabSz="914400" rtl="0" eaLnBrk="1" fontAlgn="auto" latinLnBrk="0" hangingPunct="1">
              <a:lnSpc>
                <a:spcPts val="2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bg1"/>
                </a:solidFill>
                <a:latin typeface="Passion One" panose="02000506080000020004" pitchFamily="2" charset="77"/>
              </a:rPr>
              <a:t>t</a:t>
            </a:r>
            <a:r>
              <a:rPr kumimoji="0" lang="en-US" sz="2400" b="0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ssion One" panose="02000506080000020004" pitchFamily="2" charset="77"/>
              </a:rPr>
              <a:t>op </a:t>
            </a:r>
            <a:r>
              <a:rPr lang="en-US" sz="2400" dirty="0">
                <a:solidFill>
                  <a:schemeClr val="bg1"/>
                </a:solidFill>
                <a:latin typeface="Passion One" panose="02000506080000020004" pitchFamily="2" charset="77"/>
              </a:rPr>
              <a:t>employers</a:t>
            </a:r>
            <a:endParaRPr kumimoji="0" lang="en-US" sz="2400" b="0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assion One" panose="02000506080000020004" pitchFamily="2" charset="77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DFA00F-9A3A-9746-9E19-EAC3331BAE8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2087" y="284509"/>
            <a:ext cx="2028342" cy="84669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286E1CB-909B-244C-A207-80CA5CB117CA}"/>
              </a:ext>
            </a:extLst>
          </p:cNvPr>
          <p:cNvSpPr/>
          <p:nvPr/>
        </p:nvSpPr>
        <p:spPr>
          <a:xfrm>
            <a:off x="3541819" y="5391375"/>
            <a:ext cx="3087924" cy="1153401"/>
          </a:xfrm>
          <a:prstGeom prst="rect">
            <a:avLst/>
          </a:prstGeom>
          <a:solidFill>
            <a:srgbClr val="003E51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7F31375-8D51-4295-B63B-F84803F52E45}"/>
              </a:ext>
            </a:extLst>
          </p:cNvPr>
          <p:cNvSpPr/>
          <p:nvPr/>
        </p:nvSpPr>
        <p:spPr>
          <a:xfrm>
            <a:off x="3891955" y="5488456"/>
            <a:ext cx="2387651" cy="959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ssion One" panose="02000506080000020004" pitchFamily="2" charset="77"/>
              </a:rPr>
              <a:t>29,000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ssion One" panose="02000506080000020004" pitchFamily="2" charset="77"/>
              </a:rPr>
              <a:t>MEMBERS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ssion One" panose="02000506080000020004" pitchFamily="2" charset="77"/>
              </a:rPr>
              <a:t>7,000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ssion One" panose="02000506080000020004" pitchFamily="2" charset="77"/>
              </a:rPr>
              <a:t>STUDENTS</a:t>
            </a:r>
          </a:p>
        </p:txBody>
      </p:sp>
    </p:spTree>
    <p:extLst>
      <p:ext uri="{BB962C8B-B14F-4D97-AF65-F5344CB8AC3E}">
        <p14:creationId xmlns:p14="http://schemas.microsoft.com/office/powerpoint/2010/main" val="108445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4EB10185-0442-D74B-8699-31B7D69BA4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829"/>
          <a:stretch/>
        </p:blipFill>
        <p:spPr>
          <a:xfrm>
            <a:off x="0" y="280090"/>
            <a:ext cx="10068339" cy="805335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06947771-C2A9-734D-B8F8-C540EB11B5F3}"/>
              </a:ext>
            </a:extLst>
          </p:cNvPr>
          <p:cNvSpPr txBox="1"/>
          <p:nvPr/>
        </p:nvSpPr>
        <p:spPr>
          <a:xfrm>
            <a:off x="288000" y="396000"/>
            <a:ext cx="9693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sz="3200" dirty="0">
                <a:solidFill>
                  <a:prstClr val="white"/>
                </a:solidFill>
                <a:latin typeface="Passion One" panose="02000506080000020004" pitchFamily="2" charset="77"/>
              </a:rPr>
              <a:t>BECOMING A CHARTERED ACCOUNTANT IS YOUR PASSPORT TO…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ssion One" panose="02000506080000020004" pitchFamily="2" charset="77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9DB2637-98D9-40EA-BA62-BD4C734C0393}"/>
              </a:ext>
            </a:extLst>
          </p:cNvPr>
          <p:cNvGrpSpPr/>
          <p:nvPr/>
        </p:nvGrpSpPr>
        <p:grpSpPr>
          <a:xfrm>
            <a:off x="4085629" y="2192336"/>
            <a:ext cx="3403651" cy="1899250"/>
            <a:chOff x="2403650" y="3706951"/>
            <a:chExt cx="2450157" cy="3123951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C595A40-3E01-4565-A294-768EBA344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2403650" y="3706951"/>
              <a:ext cx="2450157" cy="3123951"/>
            </a:xfrm>
            <a:prstGeom prst="rect">
              <a:avLst/>
            </a:prstGeom>
            <a:effectLst>
              <a:outerShdw blurRad="241300" dist="50800" dir="5400000" algn="ctr" rotWithShape="0">
                <a:schemeClr val="tx1">
                  <a:alpha val="75000"/>
                </a:schemeClr>
              </a:outerShdw>
            </a:effectLst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A503F39-A7F6-4652-BD8A-ABAB744FFD6D}"/>
                </a:ext>
              </a:extLst>
            </p:cNvPr>
            <p:cNvSpPr txBox="1"/>
            <p:nvPr/>
          </p:nvSpPr>
          <p:spPr>
            <a:xfrm>
              <a:off x="3034673" y="3809714"/>
              <a:ext cx="1813353" cy="1358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400" dirty="0">
                  <a:solidFill>
                    <a:srgbClr val="831F41"/>
                  </a:solidFill>
                  <a:latin typeface="Passion One" panose="02000506080000020004" pitchFamily="2" charset="77"/>
                </a:rPr>
                <a:t>TRAVEL &amp;</a:t>
              </a:r>
            </a:p>
            <a:p>
              <a:pPr lvl="0" algn="ctr">
                <a:defRPr/>
              </a:pPr>
              <a:r>
                <a:rPr lang="en-US" sz="2400" b="1" dirty="0">
                  <a:solidFill>
                    <a:srgbClr val="003E51"/>
                  </a:solidFill>
                  <a:latin typeface="Passion One" panose="02000506080000020004" pitchFamily="2" charset="77"/>
                </a:rPr>
                <a:t>INTERNATIONAL WORK</a:t>
              </a:r>
            </a:p>
          </p:txBody>
        </p: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1E6EF0F0-97DA-4B13-9EAD-909C0AF59B4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2087" y="284509"/>
            <a:ext cx="2028342" cy="84669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AD01400-EFF3-4335-8E7B-EF9A6F9535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9891"/>
          <a:stretch/>
        </p:blipFill>
        <p:spPr>
          <a:xfrm flipH="1">
            <a:off x="1321396" y="1487513"/>
            <a:ext cx="2607227" cy="1825791"/>
          </a:xfrm>
          <a:prstGeom prst="rect">
            <a:avLst/>
          </a:prstGeom>
          <a:effectLst>
            <a:outerShdw blurRad="241300" dist="50800" dir="5400000" algn="ctr" rotWithShape="0">
              <a:schemeClr val="tx1">
                <a:alpha val="75000"/>
              </a:scheme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B492E5C-C53F-4B37-9088-0650435DCB01}"/>
              </a:ext>
            </a:extLst>
          </p:cNvPr>
          <p:cNvSpPr txBox="1"/>
          <p:nvPr/>
        </p:nvSpPr>
        <p:spPr>
          <a:xfrm>
            <a:off x="1465336" y="1658701"/>
            <a:ext cx="24632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31F41"/>
                </a:solidFill>
                <a:effectLst/>
                <a:uLnTx/>
                <a:uFillTx/>
                <a:latin typeface="Passion One" panose="02000506080000020004" pitchFamily="2" charset="77"/>
              </a:rPr>
              <a:t>CAREER CHOICE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Passion One" panose="02000506080000020004" pitchFamily="2" charset="77"/>
              </a:rPr>
              <a:t>&amp; STABILITY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244665" y="4596130"/>
            <a:ext cx="3403652" cy="1785104"/>
            <a:chOff x="6375592" y="112041"/>
            <a:chExt cx="4354615" cy="3123951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1C2F488F-65D3-8549-97EA-2ACBAC94A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6375592" y="112041"/>
              <a:ext cx="4354615" cy="3123951"/>
            </a:xfrm>
            <a:prstGeom prst="rect">
              <a:avLst/>
            </a:prstGeom>
            <a:effectLst>
              <a:outerShdw blurRad="241300" dist="50800" dir="5400000" algn="ctr" rotWithShape="0">
                <a:schemeClr val="tx1">
                  <a:alpha val="75000"/>
                </a:schemeClr>
              </a:outerShdw>
            </a:effectLst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3056AF5-C9F9-214B-887E-E4F577B66B21}"/>
                </a:ext>
              </a:extLst>
            </p:cNvPr>
            <p:cNvSpPr txBox="1"/>
            <p:nvPr/>
          </p:nvSpPr>
          <p:spPr>
            <a:xfrm>
              <a:off x="7548353" y="309535"/>
              <a:ext cx="3105081" cy="2531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831F41"/>
                  </a:solidFill>
                  <a:effectLst/>
                  <a:uLnTx/>
                  <a:uFillTx/>
                  <a:latin typeface="Passion One" panose="02000506080000020004" pitchFamily="2" charset="77"/>
                </a:rPr>
                <a:t>BEST IN CLASS 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E51"/>
                  </a:solidFill>
                  <a:effectLst/>
                  <a:uLnTx/>
                  <a:uFillTx/>
                  <a:latin typeface="Passion One" panose="02000506080000020004" pitchFamily="2" charset="77"/>
                </a:rPr>
                <a:t>PROFESSIONAL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E51"/>
                  </a:solidFill>
                  <a:effectLst/>
                  <a:uLnTx/>
                  <a:uFillTx/>
                  <a:latin typeface="Passion One" panose="02000506080000020004" pitchFamily="2" charset="77"/>
                </a:rPr>
                <a:t>EDUCATION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831F41"/>
                </a:solidFill>
                <a:effectLst/>
                <a:uLnTx/>
                <a:uFillTx/>
                <a:latin typeface="Passion One" panose="02000506080000020004" pitchFamily="2" charset="77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831F41"/>
                </a:solidFill>
                <a:effectLst/>
                <a:uLnTx/>
                <a:uFillTx/>
                <a:latin typeface="Passion One" panose="02000506080000020004" pitchFamily="2" charset="77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FFF8086F-42EF-C348-86B9-992153CD20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12758" y="3141961"/>
            <a:ext cx="4466059" cy="371603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CD2EE9D-6509-0743-B6F5-BCBF43868F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0832"/>
          <a:stretch/>
        </p:blipFill>
        <p:spPr>
          <a:xfrm flipH="1">
            <a:off x="8177055" y="2420752"/>
            <a:ext cx="3376974" cy="1785104"/>
          </a:xfrm>
          <a:prstGeom prst="rect">
            <a:avLst/>
          </a:prstGeom>
          <a:effectLst>
            <a:outerShdw blurRad="241300" dist="50800" dir="5400000" algn="ctr" rotWithShape="0">
              <a:schemeClr val="tx1">
                <a:alpha val="75000"/>
              </a:schemeClr>
            </a:outerShdw>
          </a:effec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42B8C52-6420-B946-B44D-6C71FD7F58EF}"/>
              </a:ext>
            </a:extLst>
          </p:cNvPr>
          <p:cNvSpPr txBox="1"/>
          <p:nvPr/>
        </p:nvSpPr>
        <p:spPr>
          <a:xfrm>
            <a:off x="8854500" y="2563070"/>
            <a:ext cx="24276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831F41"/>
                </a:solidFill>
                <a:effectLst/>
                <a:uLnTx/>
                <a:uFillTx/>
                <a:latin typeface="Passion One" panose="02000506080000020004" pitchFamily="2" charset="77"/>
              </a:rPr>
              <a:t>A CONNECTED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Passion One" panose="02000506080000020004" pitchFamily="2" charset="77"/>
              </a:rPr>
              <a:t>COMMUNITY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831F41"/>
              </a:solidFill>
              <a:effectLst/>
              <a:uLnTx/>
              <a:uFillTx/>
              <a:latin typeface="Passion One" panose="0200050608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6855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DA62C6D-C440-B44C-B270-1E027F4589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829"/>
          <a:stretch/>
        </p:blipFill>
        <p:spPr>
          <a:xfrm>
            <a:off x="6381134" y="1808435"/>
            <a:ext cx="5045352" cy="805335"/>
          </a:xfrm>
          <a:prstGeom prst="rect">
            <a:avLst/>
          </a:prstGeo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40C04D-66A2-5149-8F39-A80CAFA420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829"/>
          <a:stretch/>
        </p:blipFill>
        <p:spPr>
          <a:xfrm>
            <a:off x="6381133" y="2680641"/>
            <a:ext cx="5200336" cy="805335"/>
          </a:xfrm>
          <a:prstGeom prst="rect">
            <a:avLst/>
          </a:prstGeom>
          <a:noFill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97815F3-10C5-2640-9995-F1BB9563D5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829"/>
          <a:stretch/>
        </p:blipFill>
        <p:spPr>
          <a:xfrm>
            <a:off x="6444367" y="4416139"/>
            <a:ext cx="4703148" cy="504041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41F201A-1A04-944C-96DE-6655BAE181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829"/>
          <a:stretch/>
        </p:blipFill>
        <p:spPr>
          <a:xfrm>
            <a:off x="6444367" y="3553032"/>
            <a:ext cx="4877986" cy="805335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AAAE12B-C6DB-A648-874A-D2E47773DD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829"/>
          <a:stretch/>
        </p:blipFill>
        <p:spPr>
          <a:xfrm>
            <a:off x="0" y="280090"/>
            <a:ext cx="5007429" cy="8053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AF8B34-8A3A-C14B-8683-8A479635A754}"/>
              </a:ext>
            </a:extLst>
          </p:cNvPr>
          <p:cNvSpPr txBox="1"/>
          <p:nvPr/>
        </p:nvSpPr>
        <p:spPr>
          <a:xfrm>
            <a:off x="288000" y="396000"/>
            <a:ext cx="4610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3200" dirty="0">
                <a:solidFill>
                  <a:schemeClr val="bg1"/>
                </a:solidFill>
                <a:latin typeface="Passion One" panose="02000506080000020004" pitchFamily="2" charset="77"/>
              </a:rPr>
              <a:t>CAREER CHOICE &amp; STABILITY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assion One" panose="02000506080000020004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4C6993-2E28-7843-9674-8C0BA791546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2087" y="284509"/>
            <a:ext cx="2028342" cy="8466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72FB2F-3D35-A94B-81F7-0CE1F08B68AF}"/>
              </a:ext>
            </a:extLst>
          </p:cNvPr>
          <p:cNvSpPr txBox="1"/>
          <p:nvPr/>
        </p:nvSpPr>
        <p:spPr>
          <a:xfrm>
            <a:off x="6557278" y="3565820"/>
            <a:ext cx="4590237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003E51"/>
                </a:solidFill>
                <a:latin typeface="Passion One" panose="02000506080000020004" pitchFamily="2" charset="77"/>
                <a:cs typeface="Arial" panose="020B0604020202020204" pitchFamily="34" charset="0"/>
              </a:rPr>
              <a:t>Chartered Accountants work at senior levels across the market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7B065C-6981-4C42-9145-2662CA82742D}"/>
              </a:ext>
            </a:extLst>
          </p:cNvPr>
          <p:cNvSpPr txBox="1"/>
          <p:nvPr/>
        </p:nvSpPr>
        <p:spPr>
          <a:xfrm>
            <a:off x="745668" y="1808435"/>
            <a:ext cx="5194418" cy="36696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A5DF59-1D82-FC47-A130-549EC424A85B}"/>
              </a:ext>
            </a:extLst>
          </p:cNvPr>
          <p:cNvSpPr txBox="1"/>
          <p:nvPr/>
        </p:nvSpPr>
        <p:spPr>
          <a:xfrm>
            <a:off x="869647" y="1911322"/>
            <a:ext cx="5125552" cy="33239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831F41"/>
                </a:solidFill>
                <a:latin typeface="Passion One" panose="02000506080000020004" pitchFamily="2" charset="77"/>
              </a:rPr>
              <a:t>Professional education developing skills to shape you as a: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solidFill>
                  <a:srgbClr val="003E51"/>
                </a:solidFill>
                <a:latin typeface="Passion One" panose="02000506080000020004" pitchFamily="2" charset="77"/>
              </a:rPr>
              <a:t>Business leader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solidFill>
                  <a:srgbClr val="003E51"/>
                </a:solidFill>
                <a:latin typeface="Passion One" panose="02000506080000020004" pitchFamily="2" charset="77"/>
              </a:rPr>
              <a:t>Critical thinker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solidFill>
                  <a:srgbClr val="003E51"/>
                </a:solidFill>
                <a:latin typeface="Passion One" panose="02000506080000020004" pitchFamily="2" charset="77"/>
              </a:rPr>
              <a:t>Decision maker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solidFill>
                  <a:srgbClr val="003E51"/>
                </a:solidFill>
                <a:latin typeface="Passion One" panose="02000506080000020004" pitchFamily="2" charset="77"/>
              </a:rPr>
              <a:t>Problem solver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solidFill>
                  <a:srgbClr val="003E51"/>
                </a:solidFill>
                <a:latin typeface="Passion One" panose="02000506080000020004" pitchFamily="2" charset="77"/>
              </a:rPr>
              <a:t>Trusted advisor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solidFill>
                  <a:srgbClr val="003E51"/>
                </a:solidFill>
                <a:latin typeface="Passion One" panose="02000506080000020004" pitchFamily="2" charset="77"/>
              </a:rPr>
              <a:t>Strategist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solidFill>
                  <a:srgbClr val="003E51"/>
                </a:solidFill>
                <a:latin typeface="Passion One" panose="02000506080000020004" pitchFamily="2" charset="77"/>
              </a:rPr>
              <a:t>Influencer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94D256-68B1-6D46-A73E-8D9902C28766}"/>
              </a:ext>
            </a:extLst>
          </p:cNvPr>
          <p:cNvSpPr txBox="1"/>
          <p:nvPr/>
        </p:nvSpPr>
        <p:spPr>
          <a:xfrm>
            <a:off x="6495854" y="1816215"/>
            <a:ext cx="4651662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003E51"/>
                </a:solidFill>
                <a:latin typeface="Passion One" panose="02000506080000020004" pitchFamily="2" charset="77"/>
                <a:cs typeface="Arial" panose="020B0604020202020204" pitchFamily="34" charset="0"/>
              </a:rPr>
              <a:t>Have options of working in any sector… practice, business, public, third level</a:t>
            </a:r>
            <a:endParaRPr lang="en-IE" sz="2200" dirty="0">
              <a:solidFill>
                <a:srgbClr val="003E51"/>
              </a:solidFill>
              <a:latin typeface="Passion One" panose="02000506080000020004" pitchFamily="2" charset="77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BFB031-1F69-544B-A343-7DECD26249A6}"/>
              </a:ext>
            </a:extLst>
          </p:cNvPr>
          <p:cNvSpPr txBox="1"/>
          <p:nvPr/>
        </p:nvSpPr>
        <p:spPr>
          <a:xfrm>
            <a:off x="6495854" y="2698587"/>
            <a:ext cx="4930631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003E51"/>
                </a:solidFill>
                <a:latin typeface="Passion One" panose="02000506080000020004" pitchFamily="2" charset="77"/>
                <a:cs typeface="Arial" panose="020B0604020202020204" pitchFamily="34" charset="0"/>
              </a:rPr>
              <a:t>Develop a varied career in traditional and non-traditional roles</a:t>
            </a:r>
            <a:endParaRPr lang="en-IE" sz="2200" dirty="0">
              <a:solidFill>
                <a:srgbClr val="003E51"/>
              </a:solidFill>
              <a:latin typeface="Passion One" panose="02000506080000020004" pitchFamily="2" charset="77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C84DB6-BB09-FB4F-9C0D-4F4364FD3977}"/>
              </a:ext>
            </a:extLst>
          </p:cNvPr>
          <p:cNvSpPr txBox="1"/>
          <p:nvPr/>
        </p:nvSpPr>
        <p:spPr>
          <a:xfrm>
            <a:off x="6482967" y="4453807"/>
            <a:ext cx="451015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solidFill>
                  <a:srgbClr val="003E51"/>
                </a:solidFill>
                <a:latin typeface="Passion One" panose="02000506080000020004" pitchFamily="2" charset="77"/>
                <a:cs typeface="Arial" panose="020B0604020202020204" pitchFamily="34" charset="0"/>
              </a:rPr>
              <a:t>Enjoy job security – 99% Employment</a:t>
            </a:r>
            <a:endParaRPr lang="en-US" sz="2200" dirty="0">
              <a:solidFill>
                <a:srgbClr val="003E51"/>
              </a:solidFill>
              <a:latin typeface="Passion One" panose="02000506080000020004" pitchFamily="2" charset="77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563F133-5FD4-6E44-A67F-B15E0DC6B1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829"/>
          <a:stretch/>
        </p:blipFill>
        <p:spPr>
          <a:xfrm>
            <a:off x="6381131" y="4974039"/>
            <a:ext cx="3061572" cy="504041"/>
          </a:xfrm>
          <a:prstGeom prst="rect">
            <a:avLst/>
          </a:prstGeom>
          <a:noFill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873A34E-3857-984B-B006-0F8B4C546D98}"/>
              </a:ext>
            </a:extLst>
          </p:cNvPr>
          <p:cNvSpPr txBox="1"/>
          <p:nvPr/>
        </p:nvSpPr>
        <p:spPr>
          <a:xfrm>
            <a:off x="6482967" y="5010615"/>
            <a:ext cx="5346404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003E51"/>
                </a:solidFill>
                <a:latin typeface="Passion One" panose="02000506080000020004" pitchFamily="2" charset="77"/>
                <a:cs typeface="Arial" panose="020B0604020202020204" pitchFamily="34" charset="0"/>
              </a:rPr>
              <a:t>Earn a top salary £€</a:t>
            </a:r>
            <a:endParaRPr lang="en-IE" sz="2200" dirty="0">
              <a:solidFill>
                <a:srgbClr val="003E51"/>
              </a:solidFill>
              <a:latin typeface="Passion One" panose="02000506080000020004" pitchFamily="2" charset="77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ADB89A-FE85-444F-8462-5AD825CFC2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5935" y="2451877"/>
            <a:ext cx="4618106" cy="461810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CF159CC-E79B-405C-9043-F5D48C3D90F5}"/>
              </a:ext>
            </a:extLst>
          </p:cNvPr>
          <p:cNvSpPr txBox="1"/>
          <p:nvPr/>
        </p:nvSpPr>
        <p:spPr>
          <a:xfrm>
            <a:off x="5773618" y="5842356"/>
            <a:ext cx="70182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ssion One" panose="02000506080000020004" pitchFamily="2" charset="77"/>
              </a:rPr>
              <a:t>Business Leadership Qualification: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ssion One" panose="02000506080000020004" pitchFamily="2" charset="77"/>
                <a:cs typeface="Arial" panose="020B0604020202020204" pitchFamily="34" charset="0"/>
              </a:rPr>
              <a:t>65% work in business, 25% work in practice</a:t>
            </a:r>
          </a:p>
        </p:txBody>
      </p:sp>
    </p:spTree>
    <p:extLst>
      <p:ext uri="{BB962C8B-B14F-4D97-AF65-F5344CB8AC3E}">
        <p14:creationId xmlns:p14="http://schemas.microsoft.com/office/powerpoint/2010/main" val="996173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4AC0AA18-799D-4C2D-9F6A-7150CF1E2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059" y="3597637"/>
            <a:ext cx="2165978" cy="568692"/>
          </a:xfrm>
          <a:prstGeom prst="rect">
            <a:avLst/>
          </a:prstGeom>
        </p:spPr>
      </p:pic>
      <p:pic>
        <p:nvPicPr>
          <p:cNvPr id="1032" name="Picture 8" descr="Image result for deloitte logo">
            <a:extLst>
              <a:ext uri="{FF2B5EF4-FFF2-40B4-BE49-F238E27FC236}">
                <a16:creationId xmlns:a16="http://schemas.microsoft.com/office/drawing/2014/main" id="{41DF7E8F-42FD-8B41-BE1A-5E73DDC2A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32" y="2139531"/>
            <a:ext cx="1930937" cy="103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D79F95-9953-9447-A929-0EA1755830B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2087" y="284509"/>
            <a:ext cx="2028342" cy="846693"/>
          </a:xfrm>
          <a:prstGeom prst="rect">
            <a:avLst/>
          </a:prstGeom>
        </p:spPr>
      </p:pic>
      <p:sp>
        <p:nvSpPr>
          <p:cNvPr id="23" name="Flowchart: Terminator 4">
            <a:extLst>
              <a:ext uri="{FF2B5EF4-FFF2-40B4-BE49-F238E27FC236}">
                <a16:creationId xmlns:a16="http://schemas.microsoft.com/office/drawing/2014/main" id="{422A3C2B-3EEB-584C-9956-2698231AA48B}"/>
              </a:ext>
            </a:extLst>
          </p:cNvPr>
          <p:cNvSpPr/>
          <p:nvPr/>
        </p:nvSpPr>
        <p:spPr>
          <a:xfrm>
            <a:off x="1214886" y="1588143"/>
            <a:ext cx="2349583" cy="751092"/>
          </a:xfrm>
          <a:prstGeom prst="flowChartTermina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normalizeH="0" baseline="0" noProof="0" dirty="0">
                <a:ln>
                  <a:noFill/>
                </a:ln>
                <a:solidFill>
                  <a:srgbClr val="00B2A9"/>
                </a:solidFill>
                <a:effectLst/>
                <a:uLnTx/>
                <a:uFillTx/>
                <a:latin typeface="Passion One" panose="02000506080000020004" pitchFamily="2" charset="77"/>
              </a:rPr>
              <a:t>Practice</a:t>
            </a:r>
            <a:endParaRPr kumimoji="0" lang="en-IE" sz="3200" b="0" i="0" u="none" strike="noStrike" kern="1200" cap="none" normalizeH="0" baseline="0" noProof="0" dirty="0">
              <a:ln>
                <a:noFill/>
              </a:ln>
              <a:solidFill>
                <a:srgbClr val="00B2A9"/>
              </a:solidFill>
              <a:effectLst/>
              <a:uLnTx/>
              <a:uFillTx/>
              <a:latin typeface="Passion One" panose="02000506080000020004" pitchFamily="2" charset="77"/>
            </a:endParaRPr>
          </a:p>
        </p:txBody>
      </p:sp>
      <p:sp>
        <p:nvSpPr>
          <p:cNvPr id="24" name="Flowchart: Terminator 4">
            <a:extLst>
              <a:ext uri="{FF2B5EF4-FFF2-40B4-BE49-F238E27FC236}">
                <a16:creationId xmlns:a16="http://schemas.microsoft.com/office/drawing/2014/main" id="{6F615D16-555F-7243-AB71-260C441ED3DF}"/>
              </a:ext>
            </a:extLst>
          </p:cNvPr>
          <p:cNvSpPr/>
          <p:nvPr/>
        </p:nvSpPr>
        <p:spPr>
          <a:xfrm>
            <a:off x="8093282" y="1599428"/>
            <a:ext cx="2978636" cy="751092"/>
          </a:xfrm>
          <a:prstGeom prst="flowChartTermina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B2A9"/>
                </a:solidFill>
                <a:effectLst/>
                <a:uLnTx/>
                <a:uFillTx/>
                <a:latin typeface="Passion One" panose="02000506080000020004" pitchFamily="2" charset="77"/>
              </a:rPr>
              <a:t>Business</a:t>
            </a:r>
            <a:endParaRPr kumimoji="0" lang="en-IE" sz="3200" b="0" i="0" u="none" strike="noStrike" kern="1200" cap="none" spc="0" normalizeH="0" baseline="0" noProof="0" dirty="0">
              <a:ln>
                <a:noFill/>
              </a:ln>
              <a:solidFill>
                <a:srgbClr val="00B2A9"/>
              </a:solidFill>
              <a:effectLst/>
              <a:uLnTx/>
              <a:uFillTx/>
              <a:latin typeface="Passion One" panose="02000506080000020004" pitchFamily="2" charset="77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CDD3DE-C204-CC4C-B67A-3E03728190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829"/>
          <a:stretch/>
        </p:blipFill>
        <p:spPr>
          <a:xfrm>
            <a:off x="0" y="280090"/>
            <a:ext cx="5007429" cy="80533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33143B4-EB8A-C047-8255-DDA6C75E6B19}"/>
              </a:ext>
            </a:extLst>
          </p:cNvPr>
          <p:cNvSpPr txBox="1"/>
          <p:nvPr/>
        </p:nvSpPr>
        <p:spPr>
          <a:xfrm>
            <a:off x="288000" y="396000"/>
            <a:ext cx="4610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3200" dirty="0">
                <a:solidFill>
                  <a:schemeClr val="bg1"/>
                </a:solidFill>
                <a:latin typeface="Passion One" panose="02000506080000020004" pitchFamily="2" charset="77"/>
              </a:rPr>
              <a:t>CAREER CHOICE &amp; STABILITY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assion One" panose="02000506080000020004" pitchFamily="2" charset="77"/>
            </a:endParaRPr>
          </a:p>
        </p:txBody>
      </p:sp>
      <p:sp>
        <p:nvSpPr>
          <p:cNvPr id="26" name="Flowchart: Terminator 4">
            <a:extLst>
              <a:ext uri="{FF2B5EF4-FFF2-40B4-BE49-F238E27FC236}">
                <a16:creationId xmlns:a16="http://schemas.microsoft.com/office/drawing/2014/main" id="{8997AD1C-930C-CE4E-BAA4-FFF7DF200197}"/>
              </a:ext>
            </a:extLst>
          </p:cNvPr>
          <p:cNvSpPr/>
          <p:nvPr/>
        </p:nvSpPr>
        <p:spPr>
          <a:xfrm>
            <a:off x="4536657" y="1489278"/>
            <a:ext cx="3450357" cy="994290"/>
          </a:xfrm>
          <a:prstGeom prst="flowChartTermina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B2A9"/>
                </a:solidFill>
                <a:effectLst/>
                <a:uLnTx/>
                <a:uFillTx/>
                <a:latin typeface="Passion One" panose="02000506080000020004" pitchFamily="2" charset="77"/>
              </a:rPr>
              <a:t>Public/Third Sector</a:t>
            </a:r>
            <a:endParaRPr kumimoji="0" lang="en-IE" sz="3200" b="0" i="0" u="none" strike="noStrike" kern="1200" cap="none" spc="0" normalizeH="0" baseline="0" noProof="0" dirty="0">
              <a:ln>
                <a:noFill/>
              </a:ln>
              <a:solidFill>
                <a:srgbClr val="00B2A9"/>
              </a:solidFill>
              <a:effectLst/>
              <a:uLnTx/>
              <a:uFillTx/>
              <a:latin typeface="Passion One" panose="02000506080000020004" pitchFamily="2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F50D08E-B01F-3B4C-AABB-098C361D019B}"/>
              </a:ext>
            </a:extLst>
          </p:cNvPr>
          <p:cNvSpPr txBox="1"/>
          <p:nvPr/>
        </p:nvSpPr>
        <p:spPr>
          <a:xfrm>
            <a:off x="5108480" y="295962"/>
            <a:ext cx="50051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200" dirty="0">
                <a:solidFill>
                  <a:srgbClr val="003E51"/>
                </a:solidFill>
                <a:latin typeface="Passion One" panose="02000506080000020004" pitchFamily="2" charset="77"/>
                <a:cs typeface="Arial" panose="020B0604020202020204" pitchFamily="34" charset="0"/>
              </a:rPr>
              <a:t>We are partner to leading employers and the island’s largest recruiters of top talent</a:t>
            </a:r>
            <a:endParaRPr lang="en-IE" sz="2200" dirty="0">
              <a:solidFill>
                <a:srgbClr val="003E51"/>
              </a:solidFill>
              <a:latin typeface="Passion One" panose="02000506080000020004" pitchFamily="2" charset="77"/>
              <a:cs typeface="Arial" panose="020B0604020202020204" pitchFamily="34" charset="0"/>
            </a:endParaRPr>
          </a:p>
        </p:txBody>
      </p:sp>
      <p:pic>
        <p:nvPicPr>
          <p:cNvPr id="1026" name="Picture 2" descr="Image result for kpmg logo">
            <a:extLst>
              <a:ext uri="{FF2B5EF4-FFF2-40B4-BE49-F238E27FC236}">
                <a16:creationId xmlns:a16="http://schemas.microsoft.com/office/drawing/2014/main" id="{CB2F3848-5E1B-AE42-9B84-523BF8072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678" y="3952393"/>
            <a:ext cx="1046791" cy="5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ey logo">
            <a:extLst>
              <a:ext uri="{FF2B5EF4-FFF2-40B4-BE49-F238E27FC236}">
                <a16:creationId xmlns:a16="http://schemas.microsoft.com/office/drawing/2014/main" id="{7283F76D-0D0D-354A-8CA6-BB6C56B3F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644" y="3051004"/>
            <a:ext cx="594183" cy="59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pwc logo">
            <a:extLst>
              <a:ext uri="{FF2B5EF4-FFF2-40B4-BE49-F238E27FC236}">
                <a16:creationId xmlns:a16="http://schemas.microsoft.com/office/drawing/2014/main" id="{94BAF105-2C9E-3846-9C49-BF5AF4467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848" y="2189256"/>
            <a:ext cx="867862" cy="65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bdo logo">
            <a:extLst>
              <a:ext uri="{FF2B5EF4-FFF2-40B4-BE49-F238E27FC236}">
                <a16:creationId xmlns:a16="http://schemas.microsoft.com/office/drawing/2014/main" id="{D6577C01-D2AD-A04C-8624-C9F97D7A8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96" y="3784595"/>
            <a:ext cx="1382756" cy="80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result for grant thornton logo">
            <a:extLst>
              <a:ext uri="{FF2B5EF4-FFF2-40B4-BE49-F238E27FC236}">
                <a16:creationId xmlns:a16="http://schemas.microsoft.com/office/drawing/2014/main" id="{4AC52C0E-FBF3-F948-B200-6CBFCDDF3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58" y="3266576"/>
            <a:ext cx="1689514" cy="31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mage result for NIAO logo">
            <a:extLst>
              <a:ext uri="{FF2B5EF4-FFF2-40B4-BE49-F238E27FC236}">
                <a16:creationId xmlns:a16="http://schemas.microsoft.com/office/drawing/2014/main" id="{70170C14-1B3D-3443-8F0D-6D91963CA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364" y="2690290"/>
            <a:ext cx="1305876" cy="51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Image result for NTMA logo">
            <a:extLst>
              <a:ext uri="{FF2B5EF4-FFF2-40B4-BE49-F238E27FC236}">
                <a16:creationId xmlns:a16="http://schemas.microsoft.com/office/drawing/2014/main" id="{377838B3-C925-6241-8692-748DBAC38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031" y="5446104"/>
            <a:ext cx="2562333" cy="7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Image result for N post logo">
            <a:extLst>
              <a:ext uri="{FF2B5EF4-FFF2-40B4-BE49-F238E27FC236}">
                <a16:creationId xmlns:a16="http://schemas.microsoft.com/office/drawing/2014/main" id="{4A83B0DB-E2C8-2D49-A718-873CC87F2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049" y="4403475"/>
            <a:ext cx="1038058" cy="87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Image result for Pfizer logo">
            <a:extLst>
              <a:ext uri="{FF2B5EF4-FFF2-40B4-BE49-F238E27FC236}">
                <a16:creationId xmlns:a16="http://schemas.microsoft.com/office/drawing/2014/main" id="{59FF9DDF-6311-3D40-8B59-C9394869B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698" y="3958120"/>
            <a:ext cx="1161626" cy="87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Image result for Allstate logo">
            <a:extLst>
              <a:ext uri="{FF2B5EF4-FFF2-40B4-BE49-F238E27FC236}">
                <a16:creationId xmlns:a16="http://schemas.microsoft.com/office/drawing/2014/main" id="{ABACA100-BFA8-2F46-AF44-8904B09FB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761" y="2473286"/>
            <a:ext cx="1030185" cy="60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Image result for accenture logo">
            <a:extLst>
              <a:ext uri="{FF2B5EF4-FFF2-40B4-BE49-F238E27FC236}">
                <a16:creationId xmlns:a16="http://schemas.microsoft.com/office/drawing/2014/main" id="{E70D8970-4371-9B48-A7B6-3C39DD909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494" y="3277163"/>
            <a:ext cx="1268034" cy="40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Image result for ryanair logo">
            <a:extLst>
              <a:ext uri="{FF2B5EF4-FFF2-40B4-BE49-F238E27FC236}">
                <a16:creationId xmlns:a16="http://schemas.microsoft.com/office/drawing/2014/main" id="{7FFD47C5-64D7-7C49-8A69-5E4B9395C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777" y="3085497"/>
            <a:ext cx="1682031" cy="105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Image result for dell logo">
            <a:extLst>
              <a:ext uri="{FF2B5EF4-FFF2-40B4-BE49-F238E27FC236}">
                <a16:creationId xmlns:a16="http://schemas.microsoft.com/office/drawing/2014/main" id="{BFC3FBFB-448E-0B47-8B5E-44DEE5009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029" y="2491497"/>
            <a:ext cx="1284582" cy="71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98A09A9-CC98-FB4C-949B-6DA4C6567341}"/>
              </a:ext>
            </a:extLst>
          </p:cNvPr>
          <p:cNvCxnSpPr>
            <a:cxnSpLocks/>
          </p:cNvCxnSpPr>
          <p:nvPr/>
        </p:nvCxnSpPr>
        <p:spPr>
          <a:xfrm>
            <a:off x="4160976" y="2077770"/>
            <a:ext cx="0" cy="3845510"/>
          </a:xfrm>
          <a:prstGeom prst="line">
            <a:avLst/>
          </a:prstGeom>
          <a:ln w="22225">
            <a:solidFill>
              <a:srgbClr val="00B2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C7FD18E-B6CD-2944-A534-0706D6FF69DB}"/>
              </a:ext>
            </a:extLst>
          </p:cNvPr>
          <p:cNvCxnSpPr>
            <a:cxnSpLocks/>
          </p:cNvCxnSpPr>
          <p:nvPr/>
        </p:nvCxnSpPr>
        <p:spPr>
          <a:xfrm>
            <a:off x="8166425" y="2077770"/>
            <a:ext cx="0" cy="3921267"/>
          </a:xfrm>
          <a:prstGeom prst="line">
            <a:avLst/>
          </a:prstGeom>
          <a:ln w="22225">
            <a:solidFill>
              <a:srgbClr val="00B2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0431C0A-D35A-4030-A299-08D58C5F3903}"/>
              </a:ext>
            </a:extLst>
          </p:cNvPr>
          <p:cNvSpPr txBox="1"/>
          <p:nvPr/>
        </p:nvSpPr>
        <p:spPr>
          <a:xfrm>
            <a:off x="0" y="6360896"/>
            <a:ext cx="122604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1" dirty="0">
                <a:solidFill>
                  <a:srgbClr val="00B2A9"/>
                </a:solidFill>
                <a:latin typeface="Passion One" panose="02000506080000020004" pitchFamily="2" charset="77"/>
              </a:rPr>
              <a:t>Along with many more!</a:t>
            </a:r>
            <a:endParaRPr lang="en-US" sz="2800" i="1" dirty="0">
              <a:solidFill>
                <a:srgbClr val="00B2A9"/>
              </a:solidFill>
              <a:latin typeface="Passion One" panose="02000506080000020004" pitchFamily="2" charset="77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223061-A64E-4725-83D1-CBC5731D081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187408" y="4634101"/>
            <a:ext cx="1434668" cy="508848"/>
          </a:xfrm>
          <a:prstGeom prst="rect">
            <a:avLst/>
          </a:prstGeom>
        </p:spPr>
      </p:pic>
      <p:pic>
        <p:nvPicPr>
          <p:cNvPr id="7" name="Picture 8" descr="Home">
            <a:extLst>
              <a:ext uri="{FF2B5EF4-FFF2-40B4-BE49-F238E27FC236}">
                <a16:creationId xmlns:a16="http://schemas.microsoft.com/office/drawing/2014/main" id="{63FB7B51-5F5E-420E-8966-268C77F5E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228" y="2608711"/>
            <a:ext cx="1714597" cy="508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7827AE9-D587-4816-8306-5C6DF94AB60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553841" y="3256047"/>
            <a:ext cx="1203561" cy="120356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957E87B-FE35-48EB-8CD8-B46E91BB07F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113587" y="3957479"/>
            <a:ext cx="1424412" cy="750336"/>
          </a:xfrm>
          <a:prstGeom prst="rect">
            <a:avLst/>
          </a:prstGeom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9948D600-2B78-4FD2-9EC6-70C11033A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249" y="5672113"/>
            <a:ext cx="719366" cy="71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Image result for baker tilly ireland">
            <a:extLst>
              <a:ext uri="{FF2B5EF4-FFF2-40B4-BE49-F238E27FC236}">
                <a16:creationId xmlns:a16="http://schemas.microsoft.com/office/drawing/2014/main" id="{560489CB-D7BB-46F6-A830-9302A1658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96" y="4682604"/>
            <a:ext cx="1659022" cy="7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8" descr="Image result for crowe ireland">
            <a:extLst>
              <a:ext uri="{FF2B5EF4-FFF2-40B4-BE49-F238E27FC236}">
                <a16:creationId xmlns:a16="http://schemas.microsoft.com/office/drawing/2014/main" id="{ADD14ECD-EC17-4DF0-AF6F-339F442E8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748" y="4829340"/>
            <a:ext cx="1316151" cy="43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2">
            <a:extLst>
              <a:ext uri="{FF2B5EF4-FFF2-40B4-BE49-F238E27FC236}">
                <a16:creationId xmlns:a16="http://schemas.microsoft.com/office/drawing/2014/main" id="{9EA72736-A531-4198-9E7C-57955E4A9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58" y="5693720"/>
            <a:ext cx="1176332" cy="463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4" descr="Image result for pkf fpm">
            <a:extLst>
              <a:ext uri="{FF2B5EF4-FFF2-40B4-BE49-F238E27FC236}">
                <a16:creationId xmlns:a16="http://schemas.microsoft.com/office/drawing/2014/main" id="{C096788A-B7FB-4D89-A40A-482CC8711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454" y="5434024"/>
            <a:ext cx="1340620" cy="723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750B63D-1AA4-48CE-A43D-9BE3ABE7AA79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411829" y="5033644"/>
            <a:ext cx="1441606" cy="490520"/>
          </a:xfrm>
          <a:prstGeom prst="rect">
            <a:avLst/>
          </a:prstGeom>
        </p:spPr>
      </p:pic>
      <p:pic>
        <p:nvPicPr>
          <p:cNvPr id="19" name="Picture 28" descr="Image result for bank or ireland logo">
            <a:extLst>
              <a:ext uri="{FF2B5EF4-FFF2-40B4-BE49-F238E27FC236}">
                <a16:creationId xmlns:a16="http://schemas.microsoft.com/office/drawing/2014/main" id="{5DAE2F0B-3457-42FC-8A2F-9F419D384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326" y="4607719"/>
            <a:ext cx="1775518" cy="994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0" descr="Image result for state street">
            <a:extLst>
              <a:ext uri="{FF2B5EF4-FFF2-40B4-BE49-F238E27FC236}">
                <a16:creationId xmlns:a16="http://schemas.microsoft.com/office/drawing/2014/main" id="{5DAC13BC-DEC6-47CA-83F6-F3F1E12AB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536" y="5605213"/>
            <a:ext cx="1168678" cy="939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419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9000" contrast="-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EFF3774-7B3A-F047-A2F0-EB600DE3B7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3973" y="1079936"/>
            <a:ext cx="2744054" cy="202218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DA22FF1-60B1-D046-80A6-85CF49EAC5FE}"/>
              </a:ext>
            </a:extLst>
          </p:cNvPr>
          <p:cNvSpPr txBox="1"/>
          <p:nvPr/>
        </p:nvSpPr>
        <p:spPr>
          <a:xfrm>
            <a:off x="4020504" y="3046372"/>
            <a:ext cx="41509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Passion One" panose="02000506080000020004" pitchFamily="2" charset="77"/>
              </a:rPr>
              <a:t>15 professional bodies - representing over 700,000 members and over 1 million students</a:t>
            </a:r>
            <a:endParaRPr lang="en-IE" sz="3200" dirty="0">
              <a:solidFill>
                <a:schemeClr val="bg1"/>
              </a:solidFill>
              <a:latin typeface="Passion One" panose="02000506080000020004" pitchFamily="2" charset="77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5CD5924-8AF0-D64C-9F74-E960C6A4664B}"/>
              </a:ext>
            </a:extLst>
          </p:cNvPr>
          <p:cNvGrpSpPr/>
          <p:nvPr/>
        </p:nvGrpSpPr>
        <p:grpSpPr>
          <a:xfrm>
            <a:off x="2688984" y="5544980"/>
            <a:ext cx="7259300" cy="1393314"/>
            <a:chOff x="494342" y="4998097"/>
            <a:chExt cx="7937626" cy="1444890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12FFE88D-5A81-0843-98D9-A1A9A3552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417565">
              <a:off x="5890715" y="4998097"/>
              <a:ext cx="2541253" cy="1444890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DCA458B5-3501-6542-8F54-B31F8E8FA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53644">
              <a:off x="3187856" y="4998097"/>
              <a:ext cx="2541253" cy="1444890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1D5205BF-63B9-6C45-BF28-590163DBB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416820">
              <a:off x="494342" y="4998097"/>
              <a:ext cx="2541253" cy="1444890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B5B6C666-A147-F04E-8AB6-FA3A66A85F9A}"/>
                </a:ext>
              </a:extLst>
            </p:cNvPr>
            <p:cNvSpPr txBox="1"/>
            <p:nvPr/>
          </p:nvSpPr>
          <p:spPr>
            <a:xfrm>
              <a:off x="701566" y="5270288"/>
              <a:ext cx="2129247" cy="861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1600" dirty="0">
                  <a:solidFill>
                    <a:schemeClr val="bg1"/>
                  </a:solidFill>
                  <a:latin typeface="Passion One" panose="02000506080000020004" pitchFamily="2" charset="77"/>
                </a:rPr>
                <a:t>99 of 100 Best Global Brands employ Chartered Accountants</a:t>
              </a:r>
              <a:endParaRPr lang="en-IE" sz="1600" dirty="0">
                <a:solidFill>
                  <a:schemeClr val="bg1"/>
                </a:solidFill>
                <a:effectLst/>
                <a:latin typeface="Passion One" panose="02000506080000020004" pitchFamily="2" charset="77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9F8CD2F1-924C-C546-817B-8E1E84908827}"/>
                </a:ext>
              </a:extLst>
            </p:cNvPr>
            <p:cNvSpPr txBox="1"/>
            <p:nvPr/>
          </p:nvSpPr>
          <p:spPr>
            <a:xfrm>
              <a:off x="3393858" y="5244842"/>
              <a:ext cx="2129247" cy="861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1600" dirty="0">
                  <a:solidFill>
                    <a:schemeClr val="bg1"/>
                  </a:solidFill>
                  <a:latin typeface="Passion One" panose="02000506080000020004" pitchFamily="2" charset="77"/>
                </a:rPr>
                <a:t>Chartered Accountants work in more than 200 countries worldwide</a:t>
              </a:r>
              <a:endParaRPr lang="en-IE" sz="1600" dirty="0">
                <a:solidFill>
                  <a:schemeClr val="bg1"/>
                </a:solidFill>
                <a:effectLst/>
                <a:latin typeface="Passion One" panose="02000506080000020004" pitchFamily="2" charset="77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074806DC-1A1A-744B-9ECD-89D25FAFE7BE}"/>
                </a:ext>
              </a:extLst>
            </p:cNvPr>
            <p:cNvSpPr txBox="1"/>
            <p:nvPr/>
          </p:nvSpPr>
          <p:spPr>
            <a:xfrm>
              <a:off x="5976194" y="5270287"/>
              <a:ext cx="2316687" cy="861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1600" dirty="0">
                  <a:solidFill>
                    <a:schemeClr val="bg1"/>
                  </a:solidFill>
                  <a:latin typeface="Passion One" panose="02000506080000020004" pitchFamily="2" charset="77"/>
                </a:rPr>
                <a:t>More than 50 of the FTSE 100 have a Chartered Accountant as CFO</a:t>
              </a:r>
              <a:endParaRPr lang="en-IE" sz="1600" dirty="0">
                <a:solidFill>
                  <a:schemeClr val="bg1"/>
                </a:solidFill>
                <a:effectLst/>
                <a:latin typeface="Passion One" panose="02000506080000020004" pitchFamily="2" charset="77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445C6A1D-4AEF-DE4D-A3BE-554C4692DE8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829"/>
          <a:stretch/>
        </p:blipFill>
        <p:spPr>
          <a:xfrm>
            <a:off x="0" y="280090"/>
            <a:ext cx="5774635" cy="805335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5F5D2934-9943-C24A-9FF2-22AC57EF6C85}"/>
              </a:ext>
            </a:extLst>
          </p:cNvPr>
          <p:cNvSpPr txBox="1"/>
          <p:nvPr/>
        </p:nvSpPr>
        <p:spPr>
          <a:xfrm>
            <a:off x="288000" y="396000"/>
            <a:ext cx="60306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>
                <a:solidFill>
                  <a:srgbClr val="FFFFFF"/>
                </a:solidFill>
                <a:latin typeface="Passion One" panose="02000506080000020004" pitchFamily="2" charset="77"/>
              </a:rPr>
              <a:t>TRAVEL &amp; INTERNATIONAL WORK</a:t>
            </a:r>
            <a:endParaRPr lang="en-US" sz="3200" dirty="0">
              <a:solidFill>
                <a:srgbClr val="FFFFFF"/>
              </a:solidFill>
              <a:latin typeface="Passion One" panose="02000506080000020004" pitchFamily="2" charset="77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50DA20C5-E985-B44F-BD7E-5246E760821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2087" y="284509"/>
            <a:ext cx="2028342" cy="84669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8E7592F-68F7-774E-90DA-6B662B1FAD35}"/>
              </a:ext>
            </a:extLst>
          </p:cNvPr>
          <p:cNvGrpSpPr/>
          <p:nvPr/>
        </p:nvGrpSpPr>
        <p:grpSpPr>
          <a:xfrm>
            <a:off x="540011" y="3324721"/>
            <a:ext cx="2979804" cy="1086855"/>
            <a:chOff x="1422514" y="3211768"/>
            <a:chExt cx="2979804" cy="1086855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63272BCB-D74A-414D-804E-90661ACD4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 bright="100000"/>
            </a:blip>
            <a:stretch>
              <a:fillRect/>
            </a:stretch>
          </p:blipFill>
          <p:spPr>
            <a:xfrm>
              <a:off x="1422514" y="3211768"/>
              <a:ext cx="2979804" cy="1086855"/>
            </a:xfrm>
            <a:prstGeom prst="rect">
              <a:avLst/>
            </a:prstGeom>
          </p:spPr>
        </p:pic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5EE9271E-6112-CE47-9C83-12CF1C84EC79}"/>
                </a:ext>
              </a:extLst>
            </p:cNvPr>
            <p:cNvSpPr/>
            <p:nvPr/>
          </p:nvSpPr>
          <p:spPr>
            <a:xfrm flipH="1">
              <a:off x="1594277" y="3400594"/>
              <a:ext cx="2636277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E" sz="2000" dirty="0">
                  <a:solidFill>
                    <a:srgbClr val="003E51"/>
                  </a:solidFill>
                  <a:latin typeface="Passion One" panose="02000506080000020004" pitchFamily="2" charset="77"/>
                </a:rPr>
                <a:t> Travel the world, </a:t>
              </a:r>
              <a:br>
                <a:rPr lang="en-IE" sz="2000" dirty="0">
                  <a:solidFill>
                    <a:srgbClr val="003E51"/>
                  </a:solidFill>
                  <a:latin typeface="Passion One" panose="02000506080000020004" pitchFamily="2" charset="77"/>
                </a:rPr>
              </a:br>
              <a:r>
                <a:rPr lang="en-IE" sz="2000" dirty="0">
                  <a:solidFill>
                    <a:srgbClr val="003E51"/>
                  </a:solidFill>
                  <a:latin typeface="Passion One" panose="02000506080000020004" pitchFamily="2" charset="77"/>
                </a:rPr>
                <a:t>c.5000 work overseas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16C14C2-2AF6-6748-8432-18C49C811198}"/>
              </a:ext>
            </a:extLst>
          </p:cNvPr>
          <p:cNvGrpSpPr/>
          <p:nvPr/>
        </p:nvGrpSpPr>
        <p:grpSpPr>
          <a:xfrm>
            <a:off x="8672185" y="3324723"/>
            <a:ext cx="2979804" cy="1086855"/>
            <a:chOff x="5340716" y="3868152"/>
            <a:chExt cx="2979804" cy="1086855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F6DFF5AC-FB1C-1749-9C6A-CD4476AB20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 bright="100000"/>
            </a:blip>
            <a:stretch>
              <a:fillRect/>
            </a:stretch>
          </p:blipFill>
          <p:spPr>
            <a:xfrm>
              <a:off x="5340716" y="3868152"/>
              <a:ext cx="2979804" cy="1086855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5F1E2204-615C-3A45-9F28-7DBF2868A688}"/>
                </a:ext>
              </a:extLst>
            </p:cNvPr>
            <p:cNvSpPr txBox="1"/>
            <p:nvPr/>
          </p:nvSpPr>
          <p:spPr>
            <a:xfrm>
              <a:off x="5450903" y="3903747"/>
              <a:ext cx="275943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sz="2000" dirty="0">
                  <a:solidFill>
                    <a:srgbClr val="003E51"/>
                  </a:solidFill>
                  <a:latin typeface="Passion One" panose="02000506080000020004" pitchFamily="2" charset="77"/>
                </a:rPr>
                <a:t>Globally recognised &amp; respected professional qualification</a:t>
              </a:r>
              <a:endParaRPr lang="en-IE" sz="2000" dirty="0">
                <a:solidFill>
                  <a:srgbClr val="003E5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022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826CA8EC-CCD7-684D-9D6F-AA3F23658D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80" t="10681" r="66861" b="16463"/>
          <a:stretch/>
        </p:blipFill>
        <p:spPr>
          <a:xfrm>
            <a:off x="5001981" y="2171656"/>
            <a:ext cx="2365858" cy="26298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85E7AD-16EA-5841-92EE-7A538C75C6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829"/>
          <a:stretch/>
        </p:blipFill>
        <p:spPr>
          <a:xfrm>
            <a:off x="0" y="276382"/>
            <a:ext cx="4985657" cy="8053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9FE62D-7754-8A42-B5D3-A932DDA0B480}"/>
              </a:ext>
            </a:extLst>
          </p:cNvPr>
          <p:cNvSpPr txBox="1"/>
          <p:nvPr/>
        </p:nvSpPr>
        <p:spPr>
          <a:xfrm>
            <a:off x="288000" y="366558"/>
            <a:ext cx="4403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Passion One" panose="02000506080000020004" pitchFamily="2" charset="77"/>
              </a:rPr>
              <a:t>A CONNECTED COMMUNITY</a:t>
            </a:r>
            <a:endParaRPr lang="en-US" sz="3200" dirty="0">
              <a:solidFill>
                <a:schemeClr val="bg1"/>
              </a:solidFill>
              <a:latin typeface="Passion One" panose="02000506080000020004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37A55B-7440-8344-885E-2E85DBE51F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2087" y="284509"/>
            <a:ext cx="2028342" cy="846693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041CF2BD-8050-E141-9A0F-395C4E5693D4}"/>
              </a:ext>
            </a:extLst>
          </p:cNvPr>
          <p:cNvGrpSpPr/>
          <p:nvPr/>
        </p:nvGrpSpPr>
        <p:grpSpPr>
          <a:xfrm>
            <a:off x="1059530" y="2452933"/>
            <a:ext cx="2490113" cy="2490113"/>
            <a:chOff x="5590005" y="-1464071"/>
            <a:chExt cx="2490113" cy="2490113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7815A01-1AE7-474F-A7E6-C2DD48BB831D}"/>
                </a:ext>
              </a:extLst>
            </p:cNvPr>
            <p:cNvSpPr/>
            <p:nvPr/>
          </p:nvSpPr>
          <p:spPr>
            <a:xfrm>
              <a:off x="5590005" y="-1464071"/>
              <a:ext cx="2490113" cy="2490113"/>
            </a:xfrm>
            <a:prstGeom prst="ellipse">
              <a:avLst/>
            </a:prstGeom>
            <a:solidFill>
              <a:srgbClr val="00B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2D0133A-A7D8-4E48-8B13-23081C6B7C08}"/>
                </a:ext>
              </a:extLst>
            </p:cNvPr>
            <p:cNvSpPr txBox="1"/>
            <p:nvPr/>
          </p:nvSpPr>
          <p:spPr>
            <a:xfrm>
              <a:off x="5631883" y="-1175754"/>
              <a:ext cx="2384520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solidFill>
                    <a:schemeClr val="bg1"/>
                  </a:solidFill>
                  <a:latin typeface="Passion One" panose="02000506080000020004" pitchFamily="2" charset="77"/>
                  <a:cs typeface="Arial" panose="020B0604020202020204" pitchFamily="34" charset="0"/>
                </a:rPr>
                <a:t>Access to an exclusive business network &amp; connected community of professionals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7512B6A-7FD9-5241-94D6-424EF526E1B6}"/>
              </a:ext>
            </a:extLst>
          </p:cNvPr>
          <p:cNvGrpSpPr/>
          <p:nvPr/>
        </p:nvGrpSpPr>
        <p:grpSpPr>
          <a:xfrm>
            <a:off x="5004928" y="4685408"/>
            <a:ext cx="2195706" cy="2059686"/>
            <a:chOff x="-1994570" y="5482144"/>
            <a:chExt cx="2490113" cy="2490113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5C81294-A827-0C4A-AC72-AC076030B77E}"/>
                </a:ext>
              </a:extLst>
            </p:cNvPr>
            <p:cNvSpPr/>
            <p:nvPr/>
          </p:nvSpPr>
          <p:spPr>
            <a:xfrm>
              <a:off x="-1994570" y="5482144"/>
              <a:ext cx="2490113" cy="2490113"/>
            </a:xfrm>
            <a:prstGeom prst="ellipse">
              <a:avLst/>
            </a:prstGeom>
            <a:solidFill>
              <a:srgbClr val="00B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95349DD-284C-FA4A-B1B1-9A5708613F1E}"/>
                </a:ext>
              </a:extLst>
            </p:cNvPr>
            <p:cNvSpPr txBox="1"/>
            <p:nvPr/>
          </p:nvSpPr>
          <p:spPr>
            <a:xfrm>
              <a:off x="-1817535" y="5912571"/>
              <a:ext cx="2191533" cy="17036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lang="en-US" sz="2200" dirty="0">
                  <a:solidFill>
                    <a:schemeClr val="bg1"/>
                  </a:solidFill>
                  <a:latin typeface="Passion One" panose="02000506080000020004" pitchFamily="2" charset="77"/>
                </a:rPr>
                <a:t>Gender balance - 42% members &amp; 47% students are female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AAABD8E-04A9-3143-896B-355A8F8659DC}"/>
              </a:ext>
            </a:extLst>
          </p:cNvPr>
          <p:cNvGrpSpPr/>
          <p:nvPr/>
        </p:nvGrpSpPr>
        <p:grpSpPr>
          <a:xfrm>
            <a:off x="2964484" y="4777727"/>
            <a:ext cx="1738452" cy="1738452"/>
            <a:chOff x="2270694" y="5934968"/>
            <a:chExt cx="1738452" cy="1738452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B5E451E-17B8-0A46-B0F0-EAD046388D8D}"/>
                </a:ext>
              </a:extLst>
            </p:cNvPr>
            <p:cNvSpPr/>
            <p:nvPr/>
          </p:nvSpPr>
          <p:spPr>
            <a:xfrm>
              <a:off x="2270694" y="5934968"/>
              <a:ext cx="1738452" cy="1738452"/>
            </a:xfrm>
            <a:prstGeom prst="ellipse">
              <a:avLst/>
            </a:prstGeom>
            <a:solidFill>
              <a:srgbClr val="003E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39CE946-C405-4644-8649-E421CFD3AF6B}"/>
                </a:ext>
              </a:extLst>
            </p:cNvPr>
            <p:cNvSpPr txBox="1"/>
            <p:nvPr/>
          </p:nvSpPr>
          <p:spPr>
            <a:xfrm>
              <a:off x="2349613" y="6212427"/>
              <a:ext cx="158061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lang="en-US" sz="2200" dirty="0">
                  <a:solidFill>
                    <a:schemeClr val="bg1"/>
                  </a:solidFill>
                  <a:latin typeface="Passion One" panose="02000506080000020004" pitchFamily="2" charset="77"/>
                </a:rPr>
                <a:t>Lifelong career partner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DFE210C-F690-C544-9EDA-58AE3AC6AA19}"/>
              </a:ext>
            </a:extLst>
          </p:cNvPr>
          <p:cNvGrpSpPr/>
          <p:nvPr/>
        </p:nvGrpSpPr>
        <p:grpSpPr>
          <a:xfrm>
            <a:off x="3294553" y="1128758"/>
            <a:ext cx="1718186" cy="1700549"/>
            <a:chOff x="11946507" y="241373"/>
            <a:chExt cx="1718186" cy="1700549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7C94D28-E292-AD47-86B1-A7AE50AFD0FF}"/>
                </a:ext>
              </a:extLst>
            </p:cNvPr>
            <p:cNvSpPr/>
            <p:nvPr/>
          </p:nvSpPr>
          <p:spPr>
            <a:xfrm>
              <a:off x="11964144" y="241373"/>
              <a:ext cx="1700549" cy="1700549"/>
            </a:xfrm>
            <a:prstGeom prst="ellipse">
              <a:avLst/>
            </a:prstGeom>
            <a:solidFill>
              <a:srgbClr val="003E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55759B3-FAC7-3544-813C-AA6E910AFF93}"/>
                </a:ext>
              </a:extLst>
            </p:cNvPr>
            <p:cNvSpPr txBox="1"/>
            <p:nvPr/>
          </p:nvSpPr>
          <p:spPr>
            <a:xfrm>
              <a:off x="11946507" y="411733"/>
              <a:ext cx="170054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lang="en-US" sz="2200" dirty="0">
                  <a:solidFill>
                    <a:schemeClr val="bg1"/>
                  </a:solidFill>
                  <a:latin typeface="Passion One" panose="02000506080000020004" pitchFamily="2" charset="77"/>
                </a:rPr>
                <a:t>29,000 members, 7,000 students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648ED99-88ED-7B47-9518-1F0E451CFBCE}"/>
              </a:ext>
            </a:extLst>
          </p:cNvPr>
          <p:cNvGrpSpPr/>
          <p:nvPr/>
        </p:nvGrpSpPr>
        <p:grpSpPr>
          <a:xfrm>
            <a:off x="7513403" y="4943046"/>
            <a:ext cx="1566956" cy="1544409"/>
            <a:chOff x="8446040" y="6063022"/>
            <a:chExt cx="1566956" cy="1544409"/>
          </a:xfrm>
          <a:solidFill>
            <a:srgbClr val="003E51"/>
          </a:solidFill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C015B62-1315-5949-897C-5D4244AF6B4E}"/>
                </a:ext>
              </a:extLst>
            </p:cNvPr>
            <p:cNvSpPr/>
            <p:nvPr/>
          </p:nvSpPr>
          <p:spPr>
            <a:xfrm>
              <a:off x="8446040" y="6063022"/>
              <a:ext cx="1544409" cy="15444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2D0DBB5-8165-E74E-A273-83E30E82CB89}"/>
                </a:ext>
              </a:extLst>
            </p:cNvPr>
            <p:cNvSpPr txBox="1"/>
            <p:nvPr/>
          </p:nvSpPr>
          <p:spPr>
            <a:xfrm>
              <a:off x="8474654" y="6250448"/>
              <a:ext cx="153834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lang="en-US" sz="2200" dirty="0">
                  <a:solidFill>
                    <a:schemeClr val="bg1"/>
                  </a:solidFill>
                  <a:latin typeface="Passion One" panose="02000506080000020004" pitchFamily="2" charset="77"/>
                </a:rPr>
                <a:t>Local all-island presence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ABD06E1-6795-E14E-9C2B-35995A80C28A}"/>
              </a:ext>
            </a:extLst>
          </p:cNvPr>
          <p:cNvGrpSpPr/>
          <p:nvPr/>
        </p:nvGrpSpPr>
        <p:grpSpPr>
          <a:xfrm>
            <a:off x="7539190" y="1025398"/>
            <a:ext cx="1857009" cy="1808038"/>
            <a:chOff x="4775605" y="5934967"/>
            <a:chExt cx="1238831" cy="1238831"/>
          </a:xfrm>
          <a:solidFill>
            <a:srgbClr val="003E51"/>
          </a:solidFill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891D9E1-E01A-324B-BE79-3EE3D2514EBB}"/>
                </a:ext>
              </a:extLst>
            </p:cNvPr>
            <p:cNvSpPr/>
            <p:nvPr/>
          </p:nvSpPr>
          <p:spPr>
            <a:xfrm>
              <a:off x="4775605" y="5934967"/>
              <a:ext cx="1238831" cy="12388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91CA248-D656-104E-A906-888818AA516F}"/>
                </a:ext>
              </a:extLst>
            </p:cNvPr>
            <p:cNvSpPr txBox="1"/>
            <p:nvPr/>
          </p:nvSpPr>
          <p:spPr>
            <a:xfrm>
              <a:off x="4796349" y="6108863"/>
              <a:ext cx="1197342" cy="875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lang="en-US" sz="2200" dirty="0">
                  <a:solidFill>
                    <a:schemeClr val="bg1"/>
                  </a:solidFill>
                  <a:latin typeface="Passion One" panose="02000506080000020004" pitchFamily="2" charset="77"/>
                </a:rPr>
                <a:t>SDG and sustainability champions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B4877C6-EA4C-A34A-955B-267A74189774}"/>
              </a:ext>
            </a:extLst>
          </p:cNvPr>
          <p:cNvGrpSpPr/>
          <p:nvPr/>
        </p:nvGrpSpPr>
        <p:grpSpPr>
          <a:xfrm>
            <a:off x="8583304" y="2623662"/>
            <a:ext cx="2546566" cy="2417772"/>
            <a:chOff x="8570930" y="3930840"/>
            <a:chExt cx="2282963" cy="2282963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5C00EEC-0600-9041-B2AF-2BAADBE44F60}"/>
                </a:ext>
              </a:extLst>
            </p:cNvPr>
            <p:cNvSpPr/>
            <p:nvPr/>
          </p:nvSpPr>
          <p:spPr>
            <a:xfrm>
              <a:off x="8570930" y="3930840"/>
              <a:ext cx="2282963" cy="2282963"/>
            </a:xfrm>
            <a:prstGeom prst="ellipse">
              <a:avLst/>
            </a:prstGeom>
            <a:solidFill>
              <a:srgbClr val="00B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0FFCFF1-C5F9-8E45-94B8-1E194FC6CF51}"/>
                </a:ext>
              </a:extLst>
            </p:cNvPr>
            <p:cNvSpPr txBox="1"/>
            <p:nvPr/>
          </p:nvSpPr>
          <p:spPr>
            <a:xfrm>
              <a:off x="8880020" y="4179770"/>
              <a:ext cx="1664784" cy="1685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lang="en-US" sz="2200" dirty="0">
                  <a:solidFill>
                    <a:schemeClr val="bg1"/>
                  </a:solidFill>
                  <a:latin typeface="Passion One" panose="02000506080000020004" pitchFamily="2" charset="77"/>
                </a:rPr>
                <a:t>Student, district and international societies and  sector groups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D21B96A-A5CD-0947-A97E-70CB2BB7B802}"/>
              </a:ext>
            </a:extLst>
          </p:cNvPr>
          <p:cNvGrpSpPr/>
          <p:nvPr/>
        </p:nvGrpSpPr>
        <p:grpSpPr>
          <a:xfrm>
            <a:off x="5162217" y="112906"/>
            <a:ext cx="2122091" cy="2058751"/>
            <a:chOff x="11002243" y="2158236"/>
            <a:chExt cx="2122091" cy="2058751"/>
          </a:xfrm>
          <a:solidFill>
            <a:srgbClr val="00B2A9"/>
          </a:solidFill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22F05A7-CB59-A242-A630-CB37D854122E}"/>
                </a:ext>
              </a:extLst>
            </p:cNvPr>
            <p:cNvSpPr/>
            <p:nvPr/>
          </p:nvSpPr>
          <p:spPr>
            <a:xfrm>
              <a:off x="11033914" y="2158236"/>
              <a:ext cx="2058751" cy="20587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92ACDB1-C776-1944-88AA-EE1B2CED29EA}"/>
                </a:ext>
              </a:extLst>
            </p:cNvPr>
            <p:cNvSpPr txBox="1"/>
            <p:nvPr/>
          </p:nvSpPr>
          <p:spPr>
            <a:xfrm>
              <a:off x="11002243" y="2464336"/>
              <a:ext cx="212209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lang="en-US" sz="2200" dirty="0">
                  <a:solidFill>
                    <a:schemeClr val="bg1"/>
                  </a:solidFill>
                  <a:latin typeface="Passion One" panose="02000506080000020004" pitchFamily="2" charset="77"/>
                </a:rPr>
                <a:t>Dedicated supports for students &amp; members</a:t>
              </a:r>
            </a:p>
          </p:txBody>
        </p:sp>
      </p:grpSp>
      <p:pic>
        <p:nvPicPr>
          <p:cNvPr id="6" name="Picture 5" descr="A picture containing text, water&#10;&#10;Description automatically generated">
            <a:extLst>
              <a:ext uri="{FF2B5EF4-FFF2-40B4-BE49-F238E27FC236}">
                <a16:creationId xmlns:a16="http://schemas.microsoft.com/office/drawing/2014/main" id="{8CBF76A0-BE17-4C53-B68C-383A0FAAFF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273" y="5130988"/>
            <a:ext cx="2142282" cy="14995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C998D0-AEC5-43A1-A1FC-F10A83D667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5872" y="5175005"/>
            <a:ext cx="1969855" cy="150508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0377836-FCD3-42EB-A536-F5D1DE52E0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06563" y="1144264"/>
            <a:ext cx="2246454" cy="107964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0D890D90-6859-4AFE-95B5-00D29BE0D3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193" y="1248839"/>
            <a:ext cx="2296526" cy="107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473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9A4D24EE-42BB-409E-9CEF-F8F342F299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9542" y="2495217"/>
            <a:ext cx="1713432" cy="159045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AAC076B-AC29-B044-902D-56C52695F2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759" y="280091"/>
            <a:ext cx="6811123" cy="80533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650DCDC-4742-0C4C-A56C-48347D9CA6A3}"/>
              </a:ext>
            </a:extLst>
          </p:cNvPr>
          <p:cNvGrpSpPr/>
          <p:nvPr/>
        </p:nvGrpSpPr>
        <p:grpSpPr>
          <a:xfrm flipH="1">
            <a:off x="6096000" y="2724294"/>
            <a:ext cx="2397245" cy="1469325"/>
            <a:chOff x="3097553" y="6877122"/>
            <a:chExt cx="1945780" cy="138326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8E085FF-72E3-3A4E-91FD-5457FAE28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191011" y="6877122"/>
              <a:ext cx="1829218" cy="138326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FD8FA1-2547-7942-92FD-378EF56360F8}"/>
                </a:ext>
              </a:extLst>
            </p:cNvPr>
            <p:cNvSpPr txBox="1"/>
            <p:nvPr/>
          </p:nvSpPr>
          <p:spPr>
            <a:xfrm>
              <a:off x="3097553" y="7000507"/>
              <a:ext cx="1945780" cy="1043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srgbClr val="003E51"/>
                  </a:solidFill>
                  <a:latin typeface="Passion One" panose="02000506080000020004" pitchFamily="2" charset="77"/>
                </a:rPr>
                <a:t>Continuous </a:t>
              </a:r>
            </a:p>
            <a:p>
              <a:pPr algn="ctr"/>
              <a:r>
                <a:rPr lang="en-US" sz="2200" b="1" dirty="0">
                  <a:solidFill>
                    <a:srgbClr val="003E51"/>
                  </a:solidFill>
                  <a:latin typeface="Passion One" panose="02000506080000020004" pitchFamily="2" charset="77"/>
                </a:rPr>
                <a:t>review a</a:t>
              </a:r>
              <a:r>
                <a:rPr lang="en-US" sz="2200" b="1" dirty="0">
                  <a:solidFill>
                    <a:srgbClr val="003E51"/>
                  </a:solidFill>
                  <a:latin typeface="Passion One" panose="02000506080000020004" pitchFamily="2" charset="77"/>
                  <a:cs typeface="Arial" panose="020B0604020202020204" pitchFamily="34" charset="0"/>
                </a:rPr>
                <a:t>nd </a:t>
              </a:r>
            </a:p>
            <a:p>
              <a:pPr algn="ctr"/>
              <a:r>
                <a:rPr lang="en-US" sz="2200" b="1" dirty="0">
                  <a:solidFill>
                    <a:srgbClr val="003E51"/>
                  </a:solidFill>
                  <a:latin typeface="Passion One" panose="02000506080000020004" pitchFamily="2" charset="77"/>
                  <a:cs typeface="Arial" panose="020B0604020202020204" pitchFamily="34" charset="0"/>
                </a:rPr>
                <a:t>content refresh</a:t>
              </a:r>
              <a:endParaRPr lang="en-US" sz="1600" dirty="0">
                <a:solidFill>
                  <a:srgbClr val="003E5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62660528-F221-5048-BFB0-48BD5FE6A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8234" y="1622207"/>
            <a:ext cx="2669597" cy="136461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8CA4B82-1840-304F-B8F2-238DE4D4F96F}"/>
              </a:ext>
            </a:extLst>
          </p:cNvPr>
          <p:cNvSpPr txBox="1"/>
          <p:nvPr/>
        </p:nvSpPr>
        <p:spPr>
          <a:xfrm>
            <a:off x="10081037" y="2749547"/>
            <a:ext cx="21317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3E51"/>
                </a:solidFill>
                <a:latin typeface="Passion One" panose="02000506080000020004" pitchFamily="2" charset="77"/>
              </a:rPr>
              <a:t>Dedicated</a:t>
            </a:r>
          </a:p>
          <a:p>
            <a:pPr algn="ctr"/>
            <a:r>
              <a:rPr lang="en-US" sz="2200" b="1" dirty="0">
                <a:solidFill>
                  <a:srgbClr val="003E51"/>
                </a:solidFill>
                <a:latin typeface="Passion One" panose="02000506080000020004" pitchFamily="2" charset="77"/>
              </a:rPr>
              <a:t>student supports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D68F1F6-9083-5945-90F9-590CA4A23435}"/>
              </a:ext>
            </a:extLst>
          </p:cNvPr>
          <p:cNvGrpSpPr/>
          <p:nvPr/>
        </p:nvGrpSpPr>
        <p:grpSpPr>
          <a:xfrm>
            <a:off x="8867044" y="4296835"/>
            <a:ext cx="1034207" cy="1497776"/>
            <a:chOff x="10383335" y="2187711"/>
            <a:chExt cx="1552924" cy="191820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745D5DC-FBC0-0844-8B8B-7D5F9EFCE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0416258" y="2187711"/>
              <a:ext cx="1520001" cy="1918204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09B1DDB-D263-48AF-A3B4-1F7B446E0C53}"/>
                </a:ext>
              </a:extLst>
            </p:cNvPr>
            <p:cNvSpPr txBox="1"/>
            <p:nvPr/>
          </p:nvSpPr>
          <p:spPr>
            <a:xfrm>
              <a:off x="10383335" y="2351194"/>
              <a:ext cx="1520002" cy="1457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003E51"/>
                  </a:solidFill>
                  <a:latin typeface="Passion One" panose="02000506080000020004" pitchFamily="2" charset="77"/>
                </a:rPr>
                <a:t>Best</a:t>
              </a:r>
            </a:p>
            <a:p>
              <a:pPr algn="ctr"/>
              <a:r>
                <a:rPr lang="en-GB" sz="2400" dirty="0">
                  <a:solidFill>
                    <a:srgbClr val="003E51"/>
                  </a:solidFill>
                  <a:latin typeface="Passion One" panose="02000506080000020004" pitchFamily="2" charset="77"/>
                </a:rPr>
                <a:t>pass</a:t>
              </a:r>
            </a:p>
            <a:p>
              <a:pPr algn="ctr"/>
              <a:r>
                <a:rPr lang="en-GB" sz="2400" dirty="0">
                  <a:solidFill>
                    <a:srgbClr val="003E51"/>
                  </a:solidFill>
                  <a:latin typeface="Passion One" panose="02000506080000020004" pitchFamily="2" charset="77"/>
                </a:rPr>
                <a:t>rates</a:t>
              </a:r>
              <a:endParaRPr lang="en-IE" sz="2400" dirty="0">
                <a:solidFill>
                  <a:srgbClr val="003E51"/>
                </a:solidFill>
                <a:latin typeface="Passion One" panose="02000506080000020004" pitchFamily="2" charset="77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1CCCE759-1985-704F-A804-087C2A18885E}"/>
              </a:ext>
            </a:extLst>
          </p:cNvPr>
          <p:cNvSpPr txBox="1"/>
          <p:nvPr/>
        </p:nvSpPr>
        <p:spPr>
          <a:xfrm>
            <a:off x="288000" y="396000"/>
            <a:ext cx="7353491" cy="584775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lang="en-IE" sz="3200" dirty="0">
                <a:solidFill>
                  <a:srgbClr val="FFFFFF"/>
                </a:solidFill>
                <a:latin typeface="Passion One" panose="02000506080000020004" pitchFamily="2" charset="77"/>
              </a:rPr>
              <a:t>BEST IN CLASS PROFESSIONAL EDUCATION</a:t>
            </a:r>
            <a:endParaRPr lang="en-US" sz="3200" dirty="0">
              <a:solidFill>
                <a:srgbClr val="FFFFFF"/>
              </a:solidFill>
              <a:latin typeface="Passion One" panose="02000506080000020004" pitchFamily="2" charset="77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E177247D-A830-284C-BF1C-834C38097A4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2087" y="284509"/>
            <a:ext cx="2028342" cy="84669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3EB653C-37AD-BD4A-9756-1AD71D5E5B77}"/>
              </a:ext>
            </a:extLst>
          </p:cNvPr>
          <p:cNvGrpSpPr/>
          <p:nvPr/>
        </p:nvGrpSpPr>
        <p:grpSpPr>
          <a:xfrm>
            <a:off x="2132213" y="6224296"/>
            <a:ext cx="8070556" cy="475408"/>
            <a:chOff x="1668544" y="6231734"/>
            <a:chExt cx="7984503" cy="47540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1FE9322-AA39-024A-B19C-CD56FD754C5B}"/>
                </a:ext>
              </a:extLst>
            </p:cNvPr>
            <p:cNvSpPr/>
            <p:nvPr/>
          </p:nvSpPr>
          <p:spPr>
            <a:xfrm>
              <a:off x="1668544" y="6231734"/>
              <a:ext cx="7984503" cy="4754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5" name="Picture 4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24ADAE6C-B9BC-8A43-AE16-CD503ACA0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14078" y="6361111"/>
              <a:ext cx="1192869" cy="246968"/>
            </a:xfrm>
            <a:prstGeom prst="rect">
              <a:avLst/>
            </a:prstGeom>
          </p:spPr>
        </p:pic>
        <p:pic>
          <p:nvPicPr>
            <p:cNvPr id="46" name="Picture 45" descr="A picture containing tableware, plate, food, cup&#10;&#10;Description automatically generated">
              <a:extLst>
                <a:ext uri="{FF2B5EF4-FFF2-40B4-BE49-F238E27FC236}">
                  <a16:creationId xmlns:a16="http://schemas.microsoft.com/office/drawing/2014/main" id="{B210A46E-A9C2-A043-A1D3-602466F12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19899" y="6354721"/>
              <a:ext cx="734101" cy="260398"/>
            </a:xfrm>
            <a:prstGeom prst="rect">
              <a:avLst/>
            </a:prstGeom>
          </p:spPr>
        </p:pic>
        <p:pic>
          <p:nvPicPr>
            <p:cNvPr id="47" name="Picture 4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A6EF2209-9E03-D441-8256-845BDFF76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26643" y="6337308"/>
              <a:ext cx="573558" cy="291331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8FA0369-7210-0B4A-917A-4F6FAAA85EDD}"/>
                </a:ext>
              </a:extLst>
            </p:cNvPr>
            <p:cNvSpPr txBox="1"/>
            <p:nvPr/>
          </p:nvSpPr>
          <p:spPr>
            <a:xfrm>
              <a:off x="1863193" y="6359191"/>
              <a:ext cx="25881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rgbClr val="003E51"/>
                  </a:solidFill>
                  <a:latin typeface="Passion One" panose="02000506080000020004" pitchFamily="2" charset="0"/>
                  <a:cs typeface="Arial" panose="020B0604020202020204" pitchFamily="34" charset="0"/>
                </a:rPr>
                <a:t>Exclusive technology partnerships</a:t>
              </a:r>
              <a:r>
                <a:rPr lang="en-GB" sz="1200" dirty="0">
                  <a:solidFill>
                    <a:srgbClr val="003E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IE" sz="1200" dirty="0">
                <a:solidFill>
                  <a:srgbClr val="003E5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A5178093-9481-0E4B-B640-D4DF0B3FC6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47" y="2083829"/>
            <a:ext cx="1713432" cy="1590451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EF017D0F-1C37-1F41-945D-7CF51A1042B1}"/>
              </a:ext>
            </a:extLst>
          </p:cNvPr>
          <p:cNvSpPr/>
          <p:nvPr/>
        </p:nvSpPr>
        <p:spPr>
          <a:xfrm>
            <a:off x="-187523" y="2251476"/>
            <a:ext cx="22051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3E51"/>
                </a:solidFill>
                <a:latin typeface="Passion One" panose="02000506080000020004" pitchFamily="2" charset="77"/>
              </a:rPr>
              <a:t>Quality</a:t>
            </a:r>
          </a:p>
          <a:p>
            <a:pPr algn="ctr"/>
            <a:r>
              <a:rPr lang="en-US" sz="2400" b="1" dirty="0">
                <a:solidFill>
                  <a:srgbClr val="003E51"/>
                </a:solidFill>
                <a:latin typeface="Passion One" panose="02000506080000020004" pitchFamily="2" charset="77"/>
                <a:cs typeface="Arial" panose="020B0604020202020204" pitchFamily="34" charset="0"/>
              </a:rPr>
              <a:t>inhouse</a:t>
            </a:r>
          </a:p>
          <a:p>
            <a:pPr algn="ctr"/>
            <a:r>
              <a:rPr lang="en-US" sz="2400" b="1" dirty="0">
                <a:solidFill>
                  <a:srgbClr val="003E51"/>
                </a:solidFill>
                <a:latin typeface="Passion One" panose="02000506080000020004" pitchFamily="2" charset="77"/>
                <a:cs typeface="Arial" panose="020B0604020202020204" pitchFamily="34" charset="0"/>
              </a:rPr>
              <a:t>education</a:t>
            </a:r>
            <a:endParaRPr lang="en-US" sz="1000" dirty="0">
              <a:solidFill>
                <a:srgbClr val="003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272F6DBC-844E-3948-B467-E2EC46030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849643" y="2749547"/>
            <a:ext cx="2543211" cy="1624540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B22ADE14-21A0-C247-9DA6-38AD3D7E317A}"/>
              </a:ext>
            </a:extLst>
          </p:cNvPr>
          <p:cNvSpPr/>
          <p:nvPr/>
        </p:nvSpPr>
        <p:spPr>
          <a:xfrm>
            <a:off x="1808974" y="2932056"/>
            <a:ext cx="24613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Passion One" panose="02000506080000020004" pitchFamily="2" charset="77"/>
              </a:rPr>
              <a:t>Progressive tuition, modern syllabus - future proofing your skill development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3AABBB85-7A11-C048-AFCE-0A02DBB48E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142277" flipV="1">
            <a:off x="2319119" y="4593326"/>
            <a:ext cx="1272725" cy="1025907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D9026EDF-E508-1143-A15A-403984326935}"/>
              </a:ext>
            </a:extLst>
          </p:cNvPr>
          <p:cNvSpPr/>
          <p:nvPr/>
        </p:nvSpPr>
        <p:spPr>
          <a:xfrm rot="10800000" flipV="1">
            <a:off x="2057784" y="4652830"/>
            <a:ext cx="17307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3E51"/>
                </a:solidFill>
                <a:latin typeface="Passion One" panose="02000506080000020004" pitchFamily="2" charset="77"/>
              </a:rPr>
              <a:t>Fewer</a:t>
            </a:r>
          </a:p>
          <a:p>
            <a:pPr algn="ctr"/>
            <a:r>
              <a:rPr lang="en-US" sz="2400" b="1" dirty="0">
                <a:solidFill>
                  <a:srgbClr val="003E51"/>
                </a:solidFill>
                <a:latin typeface="Passion One" panose="02000506080000020004" pitchFamily="2" charset="77"/>
              </a:rPr>
              <a:t>exams</a:t>
            </a:r>
            <a:endParaRPr lang="en-US" sz="400" dirty="0">
              <a:solidFill>
                <a:srgbClr val="003E51"/>
              </a:solidFill>
              <a:latin typeface="Passion One" panose="02000506080000020004" pitchFamily="2" charset="77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99FF2FA4-BB87-5740-AA9F-01493212D7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87451" y="1767582"/>
            <a:ext cx="1615318" cy="1053557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1902E36A-B254-3647-BE44-E1CDAD008A02}"/>
              </a:ext>
            </a:extLst>
          </p:cNvPr>
          <p:cNvSpPr/>
          <p:nvPr/>
        </p:nvSpPr>
        <p:spPr>
          <a:xfrm>
            <a:off x="8565527" y="1918948"/>
            <a:ext cx="16153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Passion One" panose="02000506080000020004" pitchFamily="2" charset="77"/>
              </a:rPr>
              <a:t>83% qualify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Passion One" panose="02000506080000020004" pitchFamily="2" charset="77"/>
              </a:rPr>
              <a:t>faster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636908E-8701-FA45-AC5B-131CBCF96CCF}"/>
              </a:ext>
            </a:extLst>
          </p:cNvPr>
          <p:cNvSpPr/>
          <p:nvPr/>
        </p:nvSpPr>
        <p:spPr>
          <a:xfrm>
            <a:off x="6909226" y="194338"/>
            <a:ext cx="32528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000" dirty="0">
                <a:solidFill>
                  <a:schemeClr val="bg1"/>
                </a:solidFill>
                <a:latin typeface="Passion One" panose="02000506080000020004" pitchFamily="2" charset="77"/>
              </a:rPr>
              <a:t>Varied </a:t>
            </a:r>
            <a:r>
              <a:rPr lang="en-US" sz="2000" dirty="0" err="1">
                <a:solidFill>
                  <a:schemeClr val="bg1"/>
                </a:solidFill>
                <a:latin typeface="Passion One" panose="02000506080000020004" pitchFamily="2" charset="77"/>
              </a:rPr>
              <a:t>programme</a:t>
            </a:r>
            <a:r>
              <a:rPr lang="en-US" sz="2000" dirty="0">
                <a:solidFill>
                  <a:schemeClr val="bg1"/>
                </a:solidFill>
                <a:latin typeface="Passion One" panose="02000506080000020004" pitchFamily="2" charset="77"/>
              </a:rPr>
              <a:t> pathways and options including digital delivery &amp; on demand learning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9F744E7-F991-4AEE-815E-B790A28BEA8F}"/>
              </a:ext>
            </a:extLst>
          </p:cNvPr>
          <p:cNvSpPr/>
          <p:nvPr/>
        </p:nvSpPr>
        <p:spPr>
          <a:xfrm>
            <a:off x="3907928" y="1816839"/>
            <a:ext cx="27014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rgbClr val="003E51"/>
                </a:solidFill>
                <a:latin typeface="Passion One" panose="02000506080000020004" pitchFamily="2" charset="77"/>
              </a:rPr>
              <a:t>Fresh content – </a:t>
            </a:r>
          </a:p>
          <a:p>
            <a:pPr algn="ctr"/>
            <a:r>
              <a:rPr lang="en-US" b="1">
                <a:solidFill>
                  <a:srgbClr val="003E51"/>
                </a:solidFill>
                <a:latin typeface="Passion One" panose="02000506080000020004" pitchFamily="2" charset="77"/>
              </a:rPr>
              <a:t>AI, RPA, data, emerging technologies</a:t>
            </a:r>
            <a:endParaRPr lang="en-US" sz="800">
              <a:solidFill>
                <a:srgbClr val="003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84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2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71CD0DD-26CA-C443-B48B-82BDFE277C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875"/>
          <a:stretch/>
        </p:blipFill>
        <p:spPr>
          <a:xfrm>
            <a:off x="791722" y="1390609"/>
            <a:ext cx="9134886" cy="39355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1F6233-8646-DB4B-9858-D4699FCFD6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829"/>
          <a:stretch/>
        </p:blipFill>
        <p:spPr>
          <a:xfrm>
            <a:off x="0" y="280090"/>
            <a:ext cx="4139609" cy="8053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4AA93D-7600-FA4C-A190-3AC6CA3E38C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2087" y="284509"/>
            <a:ext cx="2028342" cy="8466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2FA46D-5A66-3D42-96E9-B750DFD89A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759" y="280091"/>
            <a:ext cx="7741615" cy="80533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3E37DE1-7700-5745-B375-2ABD762B9BB4}"/>
              </a:ext>
            </a:extLst>
          </p:cNvPr>
          <p:cNvSpPr txBox="1"/>
          <p:nvPr/>
        </p:nvSpPr>
        <p:spPr>
          <a:xfrm>
            <a:off x="288000" y="396000"/>
            <a:ext cx="7440857" cy="584775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lang="en-IE" sz="3200">
                <a:solidFill>
                  <a:srgbClr val="FFFFFF"/>
                </a:solidFill>
                <a:latin typeface="Passion One" panose="02000506080000020004" pitchFamily="2" charset="77"/>
              </a:rPr>
              <a:t>HOW DO I BECOME A CHARTERED ACCOUNTANT?</a:t>
            </a:r>
            <a:endParaRPr lang="en-US" sz="3200">
              <a:solidFill>
                <a:srgbClr val="FFFFFF"/>
              </a:solidFill>
              <a:latin typeface="Passion One" panose="02000506080000020004" pitchFamily="2" charset="77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DC86E4-8FB2-2249-9995-845ECD1519E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8884"/>
          <a:stretch/>
        </p:blipFill>
        <p:spPr>
          <a:xfrm>
            <a:off x="2999489" y="1941008"/>
            <a:ext cx="6832661" cy="3084670"/>
          </a:xfrm>
          <a:prstGeom prst="rect">
            <a:avLst/>
          </a:prstGeom>
        </p:spPr>
      </p:pic>
      <p:pic>
        <p:nvPicPr>
          <p:cNvPr id="3" name="Picture 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CE16D9D-3262-F140-9620-7237AE4B99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01247" y="3516508"/>
            <a:ext cx="3989182" cy="334149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2FCEC5-ED68-9040-8CEC-4C17572078AA}"/>
              </a:ext>
            </a:extLst>
          </p:cNvPr>
          <p:cNvSpPr/>
          <p:nvPr/>
        </p:nvSpPr>
        <p:spPr>
          <a:xfrm>
            <a:off x="1080952" y="1687676"/>
            <a:ext cx="1744388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3200">
                <a:solidFill>
                  <a:srgbClr val="003E51"/>
                </a:solidFill>
                <a:latin typeface="Passion One" panose="02000506080000020004" pitchFamily="2" charset="77"/>
              </a:rPr>
              <a:t>THE </a:t>
            </a:r>
          </a:p>
          <a:p>
            <a:r>
              <a:rPr lang="en-IE" sz="3200">
                <a:solidFill>
                  <a:srgbClr val="003E51"/>
                </a:solidFill>
                <a:latin typeface="Passion One" panose="02000506080000020004" pitchFamily="2" charset="77"/>
              </a:rPr>
              <a:t>ENTRY </a:t>
            </a:r>
          </a:p>
          <a:p>
            <a:r>
              <a:rPr lang="en-IE" sz="3200">
                <a:solidFill>
                  <a:srgbClr val="003E51"/>
                </a:solidFill>
                <a:latin typeface="Passion One" panose="02000506080000020004" pitchFamily="2" charset="77"/>
              </a:rPr>
              <a:t>ROUTES </a:t>
            </a:r>
          </a:p>
          <a:p>
            <a:r>
              <a:rPr lang="en-IE" sz="3200">
                <a:solidFill>
                  <a:srgbClr val="003E51"/>
                </a:solidFill>
                <a:latin typeface="Passion One" panose="02000506080000020004" pitchFamily="2" charset="77"/>
              </a:rPr>
              <a:t>AND </a:t>
            </a:r>
          </a:p>
          <a:p>
            <a:r>
              <a:rPr lang="en-IE" sz="3200">
                <a:solidFill>
                  <a:srgbClr val="003E51"/>
                </a:solidFill>
                <a:latin typeface="Passion One" panose="02000506080000020004" pitchFamily="2" charset="77"/>
              </a:rPr>
              <a:t>JOURNEY </a:t>
            </a:r>
          </a:p>
          <a:p>
            <a:r>
              <a:rPr lang="en-IE" sz="3200">
                <a:solidFill>
                  <a:srgbClr val="003E51"/>
                </a:solidFill>
                <a:latin typeface="Passion One" panose="02000506080000020004" pitchFamily="2" charset="77"/>
              </a:rPr>
              <a:t>OVERVIEW</a:t>
            </a:r>
            <a:endParaRPr lang="en-IE" sz="3200">
              <a:solidFill>
                <a:srgbClr val="003E51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7E05FDA-8D2F-044A-B4F9-9211114580E7}"/>
              </a:ext>
            </a:extLst>
          </p:cNvPr>
          <p:cNvCxnSpPr/>
          <p:nvPr/>
        </p:nvCxnSpPr>
        <p:spPr>
          <a:xfrm>
            <a:off x="2999489" y="1687676"/>
            <a:ext cx="0" cy="3298372"/>
          </a:xfrm>
          <a:prstGeom prst="line">
            <a:avLst/>
          </a:prstGeom>
          <a:ln w="22225">
            <a:solidFill>
              <a:srgbClr val="00B2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565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7950BBB68ABF479224EEB8139AA691" ma:contentTypeVersion="7" ma:contentTypeDescription="Create a new document." ma:contentTypeScope="" ma:versionID="7dae7f488580573dcb764f4ce5f8634f">
  <xsd:schema xmlns:xsd="http://www.w3.org/2001/XMLSchema" xmlns:xs="http://www.w3.org/2001/XMLSchema" xmlns:p="http://schemas.microsoft.com/office/2006/metadata/properties" xmlns:ns3="b2489680-c39e-4037-8f17-a982c95af2ec" targetNamespace="http://schemas.microsoft.com/office/2006/metadata/properties" ma:root="true" ma:fieldsID="1607506564b7925a184ddf7a68154beb" ns3:_="">
    <xsd:import namespace="b2489680-c39e-4037-8f17-a982c95af2e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489680-c39e-4037-8f17-a982c95af2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15EF16C-9D4C-4322-A7C1-773FA673C05B}">
  <ds:schemaRefs>
    <ds:schemaRef ds:uri="b2489680-c39e-4037-8f17-a982c95af2e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9372BEA-48E7-404F-AF36-B886A840AC6F}">
  <ds:schemaRefs>
    <ds:schemaRef ds:uri="b2489680-c39e-4037-8f17-a982c95af2e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DF8647C-2D45-4423-994A-F4AEC97D5B1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28042</TotalTime>
  <Words>1128</Words>
  <Application>Microsoft Macintosh PowerPoint</Application>
  <PresentationFormat>Widescreen</PresentationFormat>
  <Paragraphs>237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Calibri</vt:lpstr>
      <vt:lpstr>Arial</vt:lpstr>
      <vt:lpstr>Wingdings</vt:lpstr>
      <vt:lpstr>Passion One</vt:lpstr>
      <vt:lpstr>Calibri Light</vt:lpstr>
      <vt:lpstr>Berlin Sans FB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Ian Smith</cp:lastModifiedBy>
  <cp:revision>280</cp:revision>
  <dcterms:created xsi:type="dcterms:W3CDTF">2019-04-18T10:05:47Z</dcterms:created>
  <dcterms:modified xsi:type="dcterms:W3CDTF">2021-03-23T10:37:12Z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0x010100087950BBB68ABF479224EEB8139AA691</vt:lpwstr>
  </property>
  <property fmtid="{D5CDD505-2E9C-101B-9397-08002B2CF9AE}" pid="3" name="_dlc_DocIdItemGuid">
    <vt:lpwstr>bb747126-65ff-4be0-91b2-b2e80c3652a6</vt:lpwstr>
  </property>
</Properties>
</file>