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12192000"/>
  <p:notesSz cx="6858000" cy="9144000"/>
  <p:embeddedFontLst>
    <p:embeddedFont>
      <p:font typeface="Overlock"/>
      <p:regular r:id="rId27"/>
      <p:bold r:id="rId28"/>
      <p:italic r:id="rId29"/>
      <p:boldItalic r:id="rId30"/>
    </p:embeddedFont>
    <p:embeddedFont>
      <p:font typeface="Passion One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">
          <p15:clr>
            <a:srgbClr val="A4A3A4"/>
          </p15:clr>
        </p15:guide>
        <p15:guide id="2" pos="3296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iYNBtPvlWNVoz8/YoYrN5Wref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" orient="horz"/>
        <p:guide pos="32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Overlock-bold.fntdata"/><Relationship Id="rId27" Type="http://schemas.openxmlformats.org/officeDocument/2006/relationships/font" Target="fonts/Overlock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verlock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assionOne-regular.fntdata"/><Relationship Id="rId30" Type="http://schemas.openxmlformats.org/officeDocument/2006/relationships/font" Target="fonts/Overlock-boldItalic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PassionOne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3" name="Google Shape;26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3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4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5:notes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63" name="Google Shape;6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428971" y="96001"/>
            <a:ext cx="10972800" cy="937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428971" y="1165449"/>
            <a:ext cx="10972800" cy="496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428972" y="96002"/>
            <a:ext cx="10972800" cy="937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428972" y="1165448"/>
            <a:ext cx="10972800" cy="4960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428972" y="96002"/>
            <a:ext cx="10972800" cy="937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428972" y="1165448"/>
            <a:ext cx="10972800" cy="4960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0"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8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3"/>
          <p:cNvSpPr txBox="1"/>
          <p:nvPr>
            <p:ph idx="1" type="body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25"/>
          <p:cNvSpPr txBox="1"/>
          <p:nvPr>
            <p:ph idx="1" type="body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4.png"/><Relationship Id="rId4" Type="http://schemas.openxmlformats.org/officeDocument/2006/relationships/hyperlink" Target="http://www.youtube.com/watch?v=AyovspFPDt0" TargetMode="External"/><Relationship Id="rId5" Type="http://schemas.openxmlformats.org/officeDocument/2006/relationships/image" Target="../media/image7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5.png"/><Relationship Id="rId4" Type="http://schemas.openxmlformats.org/officeDocument/2006/relationships/image" Target="../media/image77.png"/><Relationship Id="rId5" Type="http://schemas.openxmlformats.org/officeDocument/2006/relationships/image" Target="../media/image7.png"/><Relationship Id="rId6" Type="http://schemas.openxmlformats.org/officeDocument/2006/relationships/image" Target="../media/image95.png"/><Relationship Id="rId7" Type="http://schemas.openxmlformats.org/officeDocument/2006/relationships/image" Target="../media/image80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2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4.png"/><Relationship Id="rId4" Type="http://schemas.openxmlformats.org/officeDocument/2006/relationships/image" Target="../media/image7.png"/><Relationship Id="rId5" Type="http://schemas.openxmlformats.org/officeDocument/2006/relationships/image" Target="../media/image8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1.png"/><Relationship Id="rId4" Type="http://schemas.openxmlformats.org/officeDocument/2006/relationships/image" Target="../media/image7.png"/><Relationship Id="rId5" Type="http://schemas.openxmlformats.org/officeDocument/2006/relationships/image" Target="../media/image85.png"/><Relationship Id="rId6" Type="http://schemas.openxmlformats.org/officeDocument/2006/relationships/image" Target="../media/image84.png"/><Relationship Id="rId7" Type="http://schemas.openxmlformats.org/officeDocument/2006/relationships/image" Target="../media/image10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9.png"/><Relationship Id="rId4" Type="http://schemas.openxmlformats.org/officeDocument/2006/relationships/image" Target="../media/image93.png"/><Relationship Id="rId5" Type="http://schemas.openxmlformats.org/officeDocument/2006/relationships/image" Target="../media/image90.png"/><Relationship Id="rId6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9" Type="http://schemas.openxmlformats.org/officeDocument/2006/relationships/image" Target="../media/image98.png"/><Relationship Id="rId5" Type="http://schemas.openxmlformats.org/officeDocument/2006/relationships/image" Target="../media/image94.png"/><Relationship Id="rId6" Type="http://schemas.openxmlformats.org/officeDocument/2006/relationships/image" Target="../media/image97.png"/><Relationship Id="rId7" Type="http://schemas.openxmlformats.org/officeDocument/2006/relationships/image" Target="../media/image106.png"/><Relationship Id="rId8" Type="http://schemas.openxmlformats.org/officeDocument/2006/relationships/image" Target="../media/image96.png"/><Relationship Id="rId11" Type="http://schemas.openxmlformats.org/officeDocument/2006/relationships/image" Target="../media/image7.png"/><Relationship Id="rId10" Type="http://schemas.openxmlformats.org/officeDocument/2006/relationships/image" Target="../media/image10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1.jpg"/><Relationship Id="rId4" Type="http://schemas.openxmlformats.org/officeDocument/2006/relationships/image" Target="../media/image99.png"/><Relationship Id="rId9" Type="http://schemas.openxmlformats.org/officeDocument/2006/relationships/image" Target="../media/image100.png"/><Relationship Id="rId5" Type="http://schemas.openxmlformats.org/officeDocument/2006/relationships/image" Target="../media/image7.png"/><Relationship Id="rId6" Type="http://schemas.openxmlformats.org/officeDocument/2006/relationships/image" Target="../media/image108.png"/><Relationship Id="rId7" Type="http://schemas.openxmlformats.org/officeDocument/2006/relationships/hyperlink" Target="http://www.becomeacharteredaccountant.com/" TargetMode="External"/><Relationship Id="rId8" Type="http://schemas.openxmlformats.org/officeDocument/2006/relationships/hyperlink" Target="mailto:info@charteredaccountants.i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mqskGmfYpDY" TargetMode="External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2.png"/><Relationship Id="rId10" Type="http://schemas.openxmlformats.org/officeDocument/2006/relationships/image" Target="../media/image16.png"/><Relationship Id="rId9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7.png"/><Relationship Id="rId11" Type="http://schemas.openxmlformats.org/officeDocument/2006/relationships/image" Target="../media/image20.png"/><Relationship Id="rId10" Type="http://schemas.openxmlformats.org/officeDocument/2006/relationships/image" Target="../media/image23.png"/><Relationship Id="rId9" Type="http://schemas.openxmlformats.org/officeDocument/2006/relationships/image" Target="../media/image7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.png"/><Relationship Id="rId22" Type="http://schemas.openxmlformats.org/officeDocument/2006/relationships/image" Target="../media/image40.png"/><Relationship Id="rId21" Type="http://schemas.openxmlformats.org/officeDocument/2006/relationships/image" Target="../media/image39.png"/><Relationship Id="rId24" Type="http://schemas.openxmlformats.org/officeDocument/2006/relationships/image" Target="../media/image42.jpg"/><Relationship Id="rId23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26" Type="http://schemas.openxmlformats.org/officeDocument/2006/relationships/image" Target="../media/image44.png"/><Relationship Id="rId25" Type="http://schemas.openxmlformats.org/officeDocument/2006/relationships/image" Target="../media/image43.png"/><Relationship Id="rId28" Type="http://schemas.openxmlformats.org/officeDocument/2006/relationships/image" Target="../media/image52.png"/><Relationship Id="rId27" Type="http://schemas.openxmlformats.org/officeDocument/2006/relationships/image" Target="../media/image45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29" Type="http://schemas.openxmlformats.org/officeDocument/2006/relationships/image" Target="../media/image46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Relationship Id="rId31" Type="http://schemas.openxmlformats.org/officeDocument/2006/relationships/image" Target="../media/image49.png"/><Relationship Id="rId30" Type="http://schemas.openxmlformats.org/officeDocument/2006/relationships/image" Target="../media/image48.jpg"/><Relationship Id="rId11" Type="http://schemas.openxmlformats.org/officeDocument/2006/relationships/image" Target="../media/image47.png"/><Relationship Id="rId10" Type="http://schemas.openxmlformats.org/officeDocument/2006/relationships/image" Target="../media/image27.jp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5" Type="http://schemas.openxmlformats.org/officeDocument/2006/relationships/image" Target="../media/image32.png"/><Relationship Id="rId14" Type="http://schemas.openxmlformats.org/officeDocument/2006/relationships/image" Target="../media/image31.jpg"/><Relationship Id="rId17" Type="http://schemas.openxmlformats.org/officeDocument/2006/relationships/image" Target="../media/image35.png"/><Relationship Id="rId16" Type="http://schemas.openxmlformats.org/officeDocument/2006/relationships/image" Target="../media/image34.jpg"/><Relationship Id="rId19" Type="http://schemas.openxmlformats.org/officeDocument/2006/relationships/image" Target="../media/image36.png"/><Relationship Id="rId18" Type="http://schemas.openxmlformats.org/officeDocument/2006/relationships/image" Target="../media/image1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9" Type="http://schemas.openxmlformats.org/officeDocument/2006/relationships/image" Target="../media/image57.png"/><Relationship Id="rId5" Type="http://schemas.openxmlformats.org/officeDocument/2006/relationships/image" Target="../media/image56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1" Type="http://schemas.openxmlformats.org/officeDocument/2006/relationships/image" Target="../media/image60.jpg"/><Relationship Id="rId10" Type="http://schemas.openxmlformats.org/officeDocument/2006/relationships/image" Target="../media/image7.png"/><Relationship Id="rId13" Type="http://schemas.openxmlformats.org/officeDocument/2006/relationships/image" Target="../media/image58.png"/><Relationship Id="rId12" Type="http://schemas.openxmlformats.org/officeDocument/2006/relationships/image" Target="../media/image59.png"/><Relationship Id="rId15" Type="http://schemas.openxmlformats.org/officeDocument/2006/relationships/image" Target="../media/image61.png"/><Relationship Id="rId14" Type="http://schemas.openxmlformats.org/officeDocument/2006/relationships/image" Target="../media/image62.png"/><Relationship Id="rId16" Type="http://schemas.openxmlformats.org/officeDocument/2006/relationships/image" Target="../media/image6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6.png"/><Relationship Id="rId4" Type="http://schemas.openxmlformats.org/officeDocument/2006/relationships/image" Target="../media/image65.png"/><Relationship Id="rId5" Type="http://schemas.openxmlformats.org/officeDocument/2006/relationships/image" Target="../media/image64.png"/><Relationship Id="rId6" Type="http://schemas.openxmlformats.org/officeDocument/2006/relationships/image" Target="../media/image83.png"/><Relationship Id="rId7" Type="http://schemas.openxmlformats.org/officeDocument/2006/relationships/image" Target="../media/image7.png"/><Relationship Id="rId8" Type="http://schemas.openxmlformats.org/officeDocument/2006/relationships/image" Target="../media/image6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7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5" Type="http://schemas.openxmlformats.org/officeDocument/2006/relationships/image" Target="../media/image7.png"/><Relationship Id="rId6" Type="http://schemas.openxmlformats.org/officeDocument/2006/relationships/image" Target="../media/image70.png"/><Relationship Id="rId7" Type="http://schemas.openxmlformats.org/officeDocument/2006/relationships/image" Target="../media/image72.png"/><Relationship Id="rId8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1"/>
          <p:cNvGrpSpPr/>
          <p:nvPr/>
        </p:nvGrpSpPr>
        <p:grpSpPr>
          <a:xfrm>
            <a:off x="0" y="246047"/>
            <a:ext cx="5232400" cy="805334"/>
            <a:chOff x="0" y="246047"/>
            <a:chExt cx="5232400" cy="805334"/>
          </a:xfrm>
        </p:grpSpPr>
        <p:pic>
          <p:nvPicPr>
            <p:cNvPr id="46" name="Google Shape;4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46047"/>
              <a:ext cx="5232400" cy="805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I logo primary.png" id="47" name="Google Shape;47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8992" y="372901"/>
              <a:ext cx="1905276" cy="546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48;p1"/>
          <p:cNvGrpSpPr/>
          <p:nvPr/>
        </p:nvGrpSpPr>
        <p:grpSpPr>
          <a:xfrm>
            <a:off x="6096000" y="777197"/>
            <a:ext cx="5497689" cy="4300887"/>
            <a:chOff x="6086008" y="1371600"/>
            <a:chExt cx="4866084" cy="3848663"/>
          </a:xfrm>
        </p:grpSpPr>
        <p:pic>
          <p:nvPicPr>
            <p:cNvPr id="49" name="Google Shape;49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2381" y="1371600"/>
              <a:ext cx="4769711" cy="38486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1"/>
            <p:cNvSpPr txBox="1"/>
            <p:nvPr/>
          </p:nvSpPr>
          <p:spPr>
            <a:xfrm>
              <a:off x="6086008" y="1688247"/>
              <a:ext cx="3751727" cy="1762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4800" u="none" cap="none" strike="noStrike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Chartered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4800" u="none" cap="none" strike="noStrike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Accountancy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600" u="none" cap="none" strike="noStrike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What's it all about? 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941" y="643467"/>
            <a:ext cx="9904117" cy="5571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 from students and members of Chartered Accountants Ireland, who will tell you what its really like to be a Chartered Accountant. They will prove that you don’t have to be a maths nerd, how it’s anything but a boring career, and how it brings great opportunities. &#10;Find out more at www.becomeacharteredaccountant.com." id="259" name="Google Shape;259;p10" title="Discover what being a Chartered Accountant is all about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947" y="643475"/>
            <a:ext cx="9904100" cy="557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2A9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1"/>
          <p:cNvPicPr preferRelativeResize="0"/>
          <p:nvPr/>
        </p:nvPicPr>
        <p:blipFill rotWithShape="1">
          <a:blip r:embed="rId3">
            <a:alphaModFix/>
          </a:blip>
          <a:srcRect b="19875" l="0" r="0" t="0"/>
          <a:stretch/>
        </p:blipFill>
        <p:spPr>
          <a:xfrm>
            <a:off x="791722" y="1390609"/>
            <a:ext cx="9134886" cy="393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4">
            <a:alphaModFix/>
          </a:blip>
          <a:srcRect b="0" l="18829" r="0" t="0"/>
          <a:stretch/>
        </p:blipFill>
        <p:spPr>
          <a:xfrm>
            <a:off x="0" y="280090"/>
            <a:ext cx="4139609" cy="80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2759" y="280091"/>
            <a:ext cx="7741615" cy="80533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1"/>
          <p:cNvSpPr txBox="1"/>
          <p:nvPr/>
        </p:nvSpPr>
        <p:spPr>
          <a:xfrm>
            <a:off x="288000" y="396000"/>
            <a:ext cx="7440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HOW DO I BECOME A CHARTERED ACCOUNTANT?</a:t>
            </a:r>
            <a:endParaRPr sz="3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270" name="Google Shape;270;p11"/>
          <p:cNvPicPr preferRelativeResize="0"/>
          <p:nvPr/>
        </p:nvPicPr>
        <p:blipFill rotWithShape="1">
          <a:blip r:embed="rId7">
            <a:alphaModFix/>
          </a:blip>
          <a:srcRect b="0" l="0" r="0" t="18884"/>
          <a:stretch/>
        </p:blipFill>
        <p:spPr>
          <a:xfrm>
            <a:off x="2999489" y="1941008"/>
            <a:ext cx="6832661" cy="3084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1" name="Google Shape;27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01247" y="3516508"/>
            <a:ext cx="3989182" cy="334149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/>
          <p:nvPr/>
        </p:nvSpPr>
        <p:spPr>
          <a:xfrm>
            <a:off x="1080952" y="1687676"/>
            <a:ext cx="174438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ENTRY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ROUTES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AND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JOURNEY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OVERVIEW</a:t>
            </a:r>
            <a:endParaRPr sz="3200">
              <a:solidFill>
                <a:srgbClr val="003E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11"/>
          <p:cNvCxnSpPr/>
          <p:nvPr/>
        </p:nvCxnSpPr>
        <p:spPr>
          <a:xfrm>
            <a:off x="2999489" y="1687676"/>
            <a:ext cx="0" cy="3298372"/>
          </a:xfrm>
          <a:prstGeom prst="straightConnector1">
            <a:avLst/>
          </a:prstGeom>
          <a:noFill/>
          <a:ln cap="flat" cmpd="sng" w="22225">
            <a:solidFill>
              <a:srgbClr val="00B2A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2A9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/>
          <p:nvPr/>
        </p:nvSpPr>
        <p:spPr>
          <a:xfrm>
            <a:off x="6183170" y="1808435"/>
            <a:ext cx="5448241" cy="361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6234089" y="1920402"/>
            <a:ext cx="5346404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3200"/>
              <a:buFont typeface="Passion One"/>
              <a:buNone/>
            </a:pPr>
            <a:r>
              <a:rPr b="0" i="0" lang="en-GB" sz="3200" u="sng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Non-Related Degrees: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rgbClr val="003E51"/>
                </a:solidFill>
                <a:latin typeface="Arial"/>
                <a:ea typeface="Arial"/>
                <a:cs typeface="Arial"/>
                <a:sym typeface="Arial"/>
              </a:rPr>
              <a:t>Likely no exemptions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1" sz="1800" u="none" cap="none" strike="noStrike">
              <a:solidFill>
                <a:srgbClr val="003E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Undergrad degree (level 7/8) in </a:t>
            </a:r>
            <a:r>
              <a:rPr b="1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ANY</a:t>
            </a: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 discipline: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E.g. Law, Engineering, History, Marketing, Psychology, Art, English, Medicine, Computing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All backgrounds welcome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547705" y="1808435"/>
            <a:ext cx="5373510" cy="361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671684" y="1911322"/>
            <a:ext cx="5125552" cy="3424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3200"/>
              <a:buFont typeface="Passion One"/>
              <a:buNone/>
            </a:pPr>
            <a:r>
              <a:rPr b="0" i="0" lang="en-GB" sz="3200" u="sng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Related Degrees: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rgbClr val="003E51"/>
                </a:solidFill>
                <a:latin typeface="Arial"/>
                <a:ea typeface="Arial"/>
                <a:cs typeface="Arial"/>
                <a:sym typeface="Arial"/>
              </a:rPr>
              <a:t>Potential full / part exemptions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1" sz="1800" u="none" cap="none" strike="noStrike">
              <a:solidFill>
                <a:srgbClr val="003E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Undergrad degree (level 8) in: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Noto Sans Symbols"/>
              <a:buChar char="✔"/>
            </a:pP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Accounting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Noto Sans Symbols"/>
              <a:buChar char="✔"/>
            </a:pP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Finance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2300"/>
              <a:buFont typeface="Noto Sans Symbols"/>
              <a:buChar char="✔"/>
            </a:pP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Business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Postgrad Diploma in Accounting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300"/>
              <a:buFont typeface="Arial"/>
              <a:buChar char="•"/>
            </a:pPr>
            <a:r>
              <a:rPr b="0" i="0" lang="en-GB" sz="23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Masters in Accounting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0" i="0" sz="1050" u="none" cap="none" strike="noStrike">
              <a:solidFill>
                <a:srgbClr val="003E5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756427" y="5699751"/>
            <a:ext cx="106791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What's the difference? How many exams you sit on the Chartered programme </a:t>
            </a:r>
            <a:br>
              <a:rPr lang="en-GB" sz="2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-GB" sz="2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Previous related education history = potential exemptions!</a:t>
            </a:r>
            <a:endParaRPr sz="24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58" y="280091"/>
            <a:ext cx="4704501" cy="80533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 txBox="1"/>
          <p:nvPr/>
        </p:nvSpPr>
        <p:spPr>
          <a:xfrm>
            <a:off x="288000" y="396000"/>
            <a:ext cx="50242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ENTRY ROUTE 1: Graduate</a:t>
            </a:r>
            <a:endParaRPr sz="3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286" name="Google Shape;28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2A9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/>
          <p:nvPr/>
        </p:nvSpPr>
        <p:spPr>
          <a:xfrm>
            <a:off x="973122" y="1560350"/>
            <a:ext cx="4978578" cy="4285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1200396" y="1641558"/>
            <a:ext cx="4461933" cy="4216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3200"/>
              <a:buFont typeface="Passion One"/>
              <a:buNone/>
            </a:pPr>
            <a:r>
              <a:rPr b="0" i="0" lang="en-GB" sz="3200" u="sng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Apprenticeship pathway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sng" cap="none" strike="noStrike">
              <a:solidFill>
                <a:srgbClr val="003E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Most popular with school leavers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Earn while you learn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2 year fixed programme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Work 4 days a week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College 1 day a week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On completion transition onto the Chartered ACA programme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Potential for 3 exemptions at CAP1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Potential to apply for 1 year work experience credit</a:t>
            </a:r>
            <a:endParaRPr b="0" i="0" sz="2200" u="none" cap="none" strike="noStrike">
              <a:solidFill>
                <a:srgbClr val="003E5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6257358" y="1560350"/>
            <a:ext cx="4891610" cy="4285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6240304" y="1741401"/>
            <a:ext cx="4831643" cy="4093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3200"/>
              <a:buFont typeface="Passion One"/>
              <a:buNone/>
            </a:pPr>
            <a:r>
              <a:rPr b="0" i="0" lang="en-GB" sz="3200" u="sng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Traditional pathway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sng" cap="none" strike="noStrike">
              <a:solidFill>
                <a:srgbClr val="003E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Calibri"/>
              <a:buAutoNum type="arabicPeriod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Study with ATI for one year and gain a merit* – move onto the Chartered programme (forego any exemptions)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Calibri"/>
              <a:buAutoNum type="arabicPeriod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Study with ATI for two years to gain the full Accounting Technician qualification - then move onto the Chartered programme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Potential for 3 exemptions at CAP1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rgbClr val="003E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3E51"/>
                </a:solidFill>
                <a:latin typeface="Arial"/>
                <a:ea typeface="Arial"/>
                <a:cs typeface="Arial"/>
                <a:sym typeface="Arial"/>
              </a:rPr>
              <a:t>     * GCSE/A Level/Leaving Cert criteria to be met also</a:t>
            </a:r>
            <a:endParaRPr/>
          </a:p>
        </p:txBody>
      </p:sp>
      <p:pic>
        <p:nvPicPr>
          <p:cNvPr id="296" name="Google Shape;2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55" y="280089"/>
            <a:ext cx="8808415" cy="80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287999" y="395999"/>
            <a:ext cx="8616510" cy="58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ENTRY ROUTE 2: Accounting Technicians Ireland (ATI)</a:t>
            </a:r>
            <a:endParaRPr b="0" i="0" sz="3200" u="none" cap="none" strike="noStrike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298" name="Google Shape;2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2083" y="284506"/>
            <a:ext cx="2028340" cy="84668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3"/>
          <p:cNvSpPr txBox="1"/>
          <p:nvPr/>
        </p:nvSpPr>
        <p:spPr>
          <a:xfrm>
            <a:off x="77970" y="6173379"/>
            <a:ext cx="11747461" cy="400114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assion One"/>
              <a:buNone/>
            </a:pPr>
            <a:r>
              <a:rPr b="0" i="0" lang="en-GB" sz="20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Accounting Technicians Ireland are a partner body of Chartered Accountants Ireland</a:t>
            </a:r>
            <a:endParaRPr b="0" i="0" sz="2000" u="none" cap="none" strike="noStrike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4"/>
          <p:cNvGrpSpPr/>
          <p:nvPr/>
        </p:nvGrpSpPr>
        <p:grpSpPr>
          <a:xfrm>
            <a:off x="137617" y="1639446"/>
            <a:ext cx="6485655" cy="3836072"/>
            <a:chOff x="137617" y="1639446"/>
            <a:chExt cx="6485655" cy="3836072"/>
          </a:xfrm>
        </p:grpSpPr>
        <p:sp>
          <p:nvSpPr>
            <p:cNvPr id="306" name="Google Shape;306;p14"/>
            <p:cNvSpPr/>
            <p:nvPr/>
          </p:nvSpPr>
          <p:spPr>
            <a:xfrm>
              <a:off x="137617" y="1639446"/>
              <a:ext cx="3836072" cy="3836072"/>
            </a:xfrm>
            <a:custGeom>
              <a:rect b="b" l="l" r="r" t="t"/>
              <a:pathLst>
                <a:path extrusionOk="0" h="3699277" w="3699277">
                  <a:moveTo>
                    <a:pt x="0" y="1849639"/>
                  </a:moveTo>
                  <a:cubicBezTo>
                    <a:pt x="0" y="828112"/>
                    <a:pt x="828112" y="0"/>
                    <a:pt x="1849639" y="0"/>
                  </a:cubicBezTo>
                  <a:cubicBezTo>
                    <a:pt x="2871166" y="0"/>
                    <a:pt x="3699278" y="828112"/>
                    <a:pt x="3699278" y="1849639"/>
                  </a:cubicBezTo>
                  <a:cubicBezTo>
                    <a:pt x="3699278" y="2871166"/>
                    <a:pt x="2871166" y="3699278"/>
                    <a:pt x="1849639" y="3699278"/>
                  </a:cubicBezTo>
                  <a:cubicBezTo>
                    <a:pt x="828112" y="3699278"/>
                    <a:pt x="0" y="2871166"/>
                    <a:pt x="0" y="1849639"/>
                  </a:cubicBezTo>
                  <a:close/>
                </a:path>
              </a:pathLst>
            </a:custGeom>
            <a:solidFill>
              <a:srgbClr val="861F41"/>
            </a:solidFill>
            <a:ln cap="flat" cmpd="sng" w="9525">
              <a:solidFill>
                <a:srgbClr val="861F4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1" anchor="ctr" bIns="581625" lIns="688750" spcFirstLastPara="1" rIns="1399725" wrap="square" tIns="581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Passion One"/>
                <a:buNone/>
              </a:pPr>
              <a:r>
                <a:rPr b="0" i="0" lang="en-GB" sz="3400" u="none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Education</a:t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2787200" y="1639446"/>
              <a:ext cx="3836072" cy="3836072"/>
            </a:xfrm>
            <a:custGeom>
              <a:rect b="b" l="l" r="r" t="t"/>
              <a:pathLst>
                <a:path extrusionOk="0" h="3699277" w="3699277">
                  <a:moveTo>
                    <a:pt x="0" y="1849639"/>
                  </a:moveTo>
                  <a:cubicBezTo>
                    <a:pt x="0" y="828112"/>
                    <a:pt x="828112" y="0"/>
                    <a:pt x="1849639" y="0"/>
                  </a:cubicBezTo>
                  <a:cubicBezTo>
                    <a:pt x="2871166" y="0"/>
                    <a:pt x="3699278" y="828112"/>
                    <a:pt x="3699278" y="1849639"/>
                  </a:cubicBezTo>
                  <a:cubicBezTo>
                    <a:pt x="3699278" y="2871166"/>
                    <a:pt x="2871166" y="3699278"/>
                    <a:pt x="1849639" y="3699278"/>
                  </a:cubicBezTo>
                  <a:cubicBezTo>
                    <a:pt x="828112" y="3699278"/>
                    <a:pt x="0" y="2871166"/>
                    <a:pt x="0" y="1849639"/>
                  </a:cubicBezTo>
                  <a:close/>
                </a:path>
              </a:pathLst>
            </a:custGeom>
            <a:solidFill>
              <a:srgbClr val="00B2A9"/>
            </a:solidFill>
            <a:ln>
              <a:noFill/>
            </a:ln>
          </p:spPr>
          <p:txBody>
            <a:bodyPr anchorCtr="1" anchor="ctr" bIns="581625" lIns="688750" spcFirstLastPara="1" rIns="1399725" wrap="square" tIns="581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Calibri"/>
                <a:buNone/>
              </a:pPr>
              <a:r>
                <a:t/>
              </a:r>
              <a:endParaRPr b="0" i="0" sz="34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pic>
        <p:nvPicPr>
          <p:cNvPr id="308" name="Google Shape;3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55" y="280089"/>
            <a:ext cx="6184955" cy="80533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4"/>
          <p:cNvSpPr txBox="1"/>
          <p:nvPr/>
        </p:nvSpPr>
        <p:spPr>
          <a:xfrm>
            <a:off x="287999" y="395999"/>
            <a:ext cx="6909745" cy="58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THE ACA PROGRAMME &amp; PATHWAYS</a:t>
            </a:r>
            <a:endParaRPr b="0" i="0" sz="3200" u="none" cap="none" strike="noStrike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310" name="Google Shape;3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2083" y="189536"/>
            <a:ext cx="2028340" cy="84668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4"/>
          <p:cNvSpPr txBox="1"/>
          <p:nvPr/>
        </p:nvSpPr>
        <p:spPr>
          <a:xfrm>
            <a:off x="6773655" y="829772"/>
            <a:ext cx="5416777" cy="6155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PATHWAYS TO QUALIFICATION: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1600"/>
              <a:buFont typeface="Passion One"/>
              <a:buAutoNum type="arabicPeriod"/>
            </a:pPr>
            <a:r>
              <a:rPr b="0" i="0" lang="en-GB" sz="1600" u="none" cap="none" strike="noStrike">
                <a:solidFill>
                  <a:srgbClr val="00B2A9"/>
                </a:solidFill>
                <a:latin typeface="Passion One"/>
                <a:ea typeface="Passion One"/>
                <a:cs typeface="Passion One"/>
                <a:sym typeface="Passion One"/>
              </a:rPr>
              <a:t>TRAINING CONTRACT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3 way agreement – employer, student Institute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Employer sponsorship built in (ie. fee cover, work experience, study/exam leave all committed)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Student commitment is to fulfil training term with sponsoring employer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Structured and consecutive approach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Often connected to graduate schemes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1600"/>
              <a:buFont typeface="Passion One"/>
              <a:buNone/>
            </a:pPr>
            <a:r>
              <a:rPr b="0" i="0" lang="en-GB" sz="1600" u="none" cap="none" strike="noStrike">
                <a:solidFill>
                  <a:srgbClr val="00B2A9"/>
                </a:solidFill>
                <a:latin typeface="Passion One"/>
                <a:ea typeface="Passion One"/>
                <a:cs typeface="Passion One"/>
                <a:sym typeface="Passion One"/>
              </a:rPr>
              <a:t>2. FLEXIBLE ROUTE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Student led training journey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Students can enrol independently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No mandate for employer sponsorship but often support in background to varying degrees (not formally connected)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8 year window to complete programme &amp; can complete programme levels on piecemeal basis except FAE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Education and work experience elements don’t need to run concurrently or consecutively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F41"/>
              </a:buClr>
              <a:buSzPts val="1200"/>
              <a:buFont typeface="Passion One"/>
              <a:buNone/>
            </a:pPr>
            <a:r>
              <a:rPr b="0" i="0" lang="en-GB" sz="1200" u="none" cap="none" strike="noStrike">
                <a:solidFill>
                  <a:srgbClr val="831F41"/>
                </a:solidFill>
                <a:latin typeface="Passion One"/>
                <a:ea typeface="Passion One"/>
                <a:cs typeface="Passion One"/>
                <a:sym typeface="Passion One"/>
              </a:rPr>
              <a:t>All students complete the same education programme and exams and undertake the same work experience requirement in both pathways – same qualification gained just completing the journey via different pathways!</a:t>
            </a:r>
            <a:endParaRPr/>
          </a:p>
          <a:p>
            <a:pPr indent="-2286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3920499" y="3271531"/>
            <a:ext cx="1922324" cy="571884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assion One"/>
              <a:buNone/>
            </a:pPr>
            <a:r>
              <a:rPr b="0" i="0" lang="en-GB" sz="34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Experience</a:t>
            </a:r>
            <a:endParaRPr/>
          </a:p>
        </p:txBody>
      </p:sp>
      <p:pic>
        <p:nvPicPr>
          <p:cNvPr descr="A picture containing text, chair, seat&#10;&#10;Description automatically generated" id="313" name="Google Shape;31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12755" y="2523186"/>
            <a:ext cx="7318528" cy="433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55" y="280089"/>
            <a:ext cx="3895819" cy="80533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5"/>
          <p:cNvSpPr txBox="1"/>
          <p:nvPr/>
        </p:nvSpPr>
        <p:spPr>
          <a:xfrm>
            <a:off x="287999" y="395999"/>
            <a:ext cx="3595055" cy="58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EDUCATION JOURNEY</a:t>
            </a:r>
            <a:endParaRPr b="0" i="0" sz="3200" u="none" cap="none" strike="noStrike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321" name="Google Shape;3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2083" y="284506"/>
            <a:ext cx="2028340" cy="846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website&#10;&#10;Description automatically generated" id="322" name="Google Shape;32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507" y="1496278"/>
            <a:ext cx="7049621" cy="437075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5"/>
          <p:cNvSpPr txBox="1"/>
          <p:nvPr/>
        </p:nvSpPr>
        <p:spPr>
          <a:xfrm>
            <a:off x="7564172" y="2286466"/>
            <a:ext cx="409556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How many levels you have to complete depends on your prior education and if you have come from a related subject background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000"/>
              <a:buFont typeface="Arial"/>
              <a:buNone/>
            </a:pPr>
            <a:r>
              <a:rPr b="0" i="1" lang="en-GB" sz="1000" u="none" cap="none" strike="noStrike">
                <a:solidFill>
                  <a:srgbClr val="003E51"/>
                </a:solidFill>
                <a:latin typeface="Arial"/>
                <a:ea typeface="Arial"/>
                <a:cs typeface="Arial"/>
                <a:sym typeface="Arial"/>
              </a:rPr>
              <a:t>(you may get exemptions from some)</a:t>
            </a:r>
            <a:endParaRPr/>
          </a:p>
        </p:txBody>
      </p:sp>
      <p:sp>
        <p:nvSpPr>
          <p:cNvPr id="324" name="Google Shape;324;p15"/>
          <p:cNvSpPr txBox="1"/>
          <p:nvPr/>
        </p:nvSpPr>
        <p:spPr>
          <a:xfrm>
            <a:off x="7564172" y="5118088"/>
            <a:ext cx="4380177" cy="646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The academic year for the course delivery runs annually from Autumn – Spring/Summer</a:t>
            </a:r>
            <a:endParaRPr/>
          </a:p>
        </p:txBody>
      </p:sp>
      <p:sp>
        <p:nvSpPr>
          <p:cNvPr id="325" name="Google Shape;325;p15"/>
          <p:cNvSpPr txBox="1"/>
          <p:nvPr/>
        </p:nvSpPr>
        <p:spPr>
          <a:xfrm>
            <a:off x="7564172" y="4361157"/>
            <a:ext cx="4626260" cy="646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There are 2 online exam sittings annually -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Summer &amp; Autumn/Winter </a:t>
            </a:r>
            <a:endParaRPr/>
          </a:p>
        </p:txBody>
      </p:sp>
      <p:grpSp>
        <p:nvGrpSpPr>
          <p:cNvPr id="326" name="Google Shape;326;p15"/>
          <p:cNvGrpSpPr/>
          <p:nvPr/>
        </p:nvGrpSpPr>
        <p:grpSpPr>
          <a:xfrm>
            <a:off x="7281239" y="1125873"/>
            <a:ext cx="4453557" cy="974229"/>
            <a:chOff x="7281239" y="1125873"/>
            <a:chExt cx="4453557" cy="974229"/>
          </a:xfrm>
        </p:grpSpPr>
        <p:pic>
          <p:nvPicPr>
            <p:cNvPr id="327" name="Google Shape;32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81239" y="1125873"/>
              <a:ext cx="4453557" cy="974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5"/>
            <p:cNvSpPr txBox="1"/>
            <p:nvPr/>
          </p:nvSpPr>
          <p:spPr>
            <a:xfrm>
              <a:off x="7419478" y="1305214"/>
              <a:ext cx="4095561" cy="646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assion One"/>
                <a:buNone/>
              </a:pPr>
              <a:r>
                <a:rPr b="0" i="0" lang="en-GB" sz="1800" u="none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There are 3 levels of the ACA professional study / exam programme</a:t>
              </a:r>
              <a:endParaRPr/>
            </a:p>
          </p:txBody>
        </p:sp>
      </p:grpSp>
      <p:grpSp>
        <p:nvGrpSpPr>
          <p:cNvPr id="329" name="Google Shape;329;p15"/>
          <p:cNvGrpSpPr/>
          <p:nvPr/>
        </p:nvGrpSpPr>
        <p:grpSpPr>
          <a:xfrm>
            <a:off x="2875065" y="6308125"/>
            <a:ext cx="6131500" cy="531065"/>
            <a:chOff x="2875065" y="6308125"/>
            <a:chExt cx="6131500" cy="531065"/>
          </a:xfrm>
        </p:grpSpPr>
        <p:pic>
          <p:nvPicPr>
            <p:cNvPr id="330" name="Google Shape;330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75065" y="6308125"/>
              <a:ext cx="6131500" cy="531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15"/>
            <p:cNvSpPr/>
            <p:nvPr/>
          </p:nvSpPr>
          <p:spPr>
            <a:xfrm>
              <a:off x="3155155" y="6352336"/>
              <a:ext cx="5571320" cy="46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assion On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Earn &amp; Learn  / Work &amp; Study Programme</a:t>
              </a:r>
              <a:endParaRPr/>
            </a:p>
          </p:txBody>
        </p:sp>
      </p:grpSp>
      <p:sp>
        <p:nvSpPr>
          <p:cNvPr id="332" name="Google Shape;332;p15"/>
          <p:cNvSpPr txBox="1"/>
          <p:nvPr/>
        </p:nvSpPr>
        <p:spPr>
          <a:xfrm>
            <a:off x="7538606" y="3584228"/>
            <a:ext cx="4626260" cy="646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Virtual programme (both education delivery &amp; exams) – after hours classes &amp; self-directed learning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58" y="280091"/>
            <a:ext cx="6108758" cy="80533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6"/>
          <p:cNvSpPr txBox="1"/>
          <p:nvPr/>
        </p:nvSpPr>
        <p:spPr>
          <a:xfrm>
            <a:off x="285450" y="394816"/>
            <a:ext cx="63256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THE ACA SYLLABUS / EXEMPTIONS</a:t>
            </a:r>
            <a:endParaRPr b="0" i="0" sz="3200" u="none" cap="none" strike="noStrike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340" name="Google Shape;340;p16"/>
          <p:cNvGrpSpPr/>
          <p:nvPr/>
        </p:nvGrpSpPr>
        <p:grpSpPr>
          <a:xfrm>
            <a:off x="4940593" y="1447388"/>
            <a:ext cx="2178023" cy="732004"/>
            <a:chOff x="4577091" y="1427510"/>
            <a:chExt cx="2178023" cy="732004"/>
          </a:xfrm>
        </p:grpSpPr>
        <p:pic>
          <p:nvPicPr>
            <p:cNvPr id="341" name="Google Shape;341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7091" y="1427510"/>
              <a:ext cx="2178023" cy="732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16"/>
            <p:cNvSpPr/>
            <p:nvPr/>
          </p:nvSpPr>
          <p:spPr>
            <a:xfrm>
              <a:off x="5281455" y="1562679"/>
              <a:ext cx="11970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Passion One"/>
                <a:buNone/>
              </a:pPr>
              <a:r>
                <a:rPr b="0" i="0" lang="en-GB" sz="2800" u="none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CAP 2</a:t>
              </a:r>
              <a:endParaRPr/>
            </a:p>
          </p:txBody>
        </p:sp>
      </p:grpSp>
      <p:grpSp>
        <p:nvGrpSpPr>
          <p:cNvPr id="343" name="Google Shape;343;p16"/>
          <p:cNvGrpSpPr/>
          <p:nvPr/>
        </p:nvGrpSpPr>
        <p:grpSpPr>
          <a:xfrm>
            <a:off x="8790716" y="1432640"/>
            <a:ext cx="2178023" cy="732004"/>
            <a:chOff x="8422719" y="1438855"/>
            <a:chExt cx="2178023" cy="732004"/>
          </a:xfrm>
        </p:grpSpPr>
        <p:pic>
          <p:nvPicPr>
            <p:cNvPr id="344" name="Google Shape;344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22719" y="1438855"/>
              <a:ext cx="2178023" cy="732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6"/>
            <p:cNvSpPr/>
            <p:nvPr/>
          </p:nvSpPr>
          <p:spPr>
            <a:xfrm>
              <a:off x="9188459" y="1562678"/>
              <a:ext cx="11238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Passion One"/>
                <a:buNone/>
              </a:pPr>
              <a:r>
                <a:rPr b="0" i="0" lang="en-GB" sz="2800" u="none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FAE </a:t>
              </a:r>
              <a:endParaRPr/>
            </a:p>
          </p:txBody>
        </p:sp>
      </p:grpSp>
      <p:grpSp>
        <p:nvGrpSpPr>
          <p:cNvPr id="346" name="Google Shape;346;p16"/>
          <p:cNvGrpSpPr/>
          <p:nvPr/>
        </p:nvGrpSpPr>
        <p:grpSpPr>
          <a:xfrm>
            <a:off x="1090470" y="1432640"/>
            <a:ext cx="2178023" cy="732004"/>
            <a:chOff x="931444" y="1412762"/>
            <a:chExt cx="2178023" cy="732004"/>
          </a:xfrm>
        </p:grpSpPr>
        <p:pic>
          <p:nvPicPr>
            <p:cNvPr id="347" name="Google Shape;347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1444" y="1412762"/>
              <a:ext cx="2178023" cy="732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16"/>
            <p:cNvSpPr/>
            <p:nvPr/>
          </p:nvSpPr>
          <p:spPr>
            <a:xfrm>
              <a:off x="1559431" y="1562678"/>
              <a:ext cx="11724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Passion One"/>
                <a:buNone/>
              </a:pPr>
              <a:r>
                <a:rPr b="0" i="0" lang="en-GB" sz="2800" u="none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CAP 1</a:t>
              </a:r>
              <a:endParaRPr/>
            </a:p>
          </p:txBody>
        </p:sp>
      </p:grpSp>
      <p:sp>
        <p:nvSpPr>
          <p:cNvPr id="349" name="Google Shape;349;p16"/>
          <p:cNvSpPr/>
          <p:nvPr/>
        </p:nvSpPr>
        <p:spPr>
          <a:xfrm>
            <a:off x="738900" y="2416068"/>
            <a:ext cx="3028029" cy="1818001"/>
          </a:xfrm>
          <a:prstGeom prst="roundRect">
            <a:avLst>
              <a:gd fmla="val 7034" name="adj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72000" spcFirstLastPara="1" rIns="720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Calibri"/>
              <a:buAutoNum type="arabicPeriod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Financial Accounting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Calibri"/>
              <a:buAutoNum type="arabicPeriod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Finance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Calibri"/>
              <a:buAutoNum type="arabicPeriod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Management Accounting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Calibri"/>
              <a:buAutoNum type="arabicPeriod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Taxation 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Law for Accountants </a:t>
            </a:r>
            <a:b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(e-assessment)</a:t>
            </a:r>
            <a:endParaRPr/>
          </a:p>
        </p:txBody>
      </p:sp>
      <p:sp>
        <p:nvSpPr>
          <p:cNvPr id="350" name="Google Shape;350;p16"/>
          <p:cNvSpPr/>
          <p:nvPr/>
        </p:nvSpPr>
        <p:spPr>
          <a:xfrm>
            <a:off x="738900" y="4641762"/>
            <a:ext cx="2996387" cy="1600012"/>
          </a:xfrm>
          <a:prstGeom prst="roundRect">
            <a:avLst>
              <a:gd fmla="val 5006" name="adj"/>
            </a:avLst>
          </a:prstGeom>
          <a:noFill/>
          <a:ln cap="flat" cmpd="sng" w="28575">
            <a:solidFill>
              <a:srgbClr val="00B2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72000" spcFirstLastPara="1" rIns="72000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ATI year 2 - partial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Honours (level 8) degrees in accounting, finance, etc with 2.2 grade – full/partial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Post-grad diplomas - full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62626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4519018" y="2444241"/>
            <a:ext cx="3051882" cy="1818001"/>
          </a:xfrm>
          <a:prstGeom prst="roundRect">
            <a:avLst>
              <a:gd fmla="val 7034" name="adj"/>
            </a:avLst>
          </a:prstGeom>
          <a:noFill/>
          <a:ln cap="flat" cmpd="sng" w="28575">
            <a:solidFill>
              <a:srgbClr val="003E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72000" spcFirstLastPara="1" rIns="720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Calibri"/>
              <a:buAutoNum type="arabicPeriod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Auditing &amp; Assurance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Calibri"/>
              <a:buAutoNum type="arabicPeriod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Taxation II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Calibri"/>
              <a:buAutoNum type="arabicPeriod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Strategic Finance &amp; Management Accounting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Calibri"/>
              <a:buAutoNum type="arabicPeriod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Financial Reporting</a:t>
            </a:r>
            <a:endParaRPr/>
          </a:p>
        </p:txBody>
      </p:sp>
      <p:sp>
        <p:nvSpPr>
          <p:cNvPr id="352" name="Google Shape;352;p16"/>
          <p:cNvSpPr/>
          <p:nvPr/>
        </p:nvSpPr>
        <p:spPr>
          <a:xfrm>
            <a:off x="8354630" y="2439301"/>
            <a:ext cx="3050196" cy="2377847"/>
          </a:xfrm>
          <a:prstGeom prst="roundRect">
            <a:avLst>
              <a:gd fmla="val 7034" name="adj"/>
            </a:avLst>
          </a:prstGeom>
          <a:noFill/>
          <a:ln cap="flat" cmpd="sng" w="28575">
            <a:solidFill>
              <a:srgbClr val="861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72000" spcFirstLastPara="1" rIns="72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1. FAE Core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Integrated case study </a:t>
            </a:r>
            <a:b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</a:b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(inc content on technologies, data analytics, sustainability)</a:t>
            </a:r>
            <a:endParaRPr b="0" i="0" sz="1800" u="none" cap="none" strike="noStrike">
              <a:solidFill>
                <a:srgbClr val="003E51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2. FAE Elective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Choice of Audit, Tax, Advisory, Financial Services, Public Sector</a:t>
            </a:r>
            <a:endParaRPr/>
          </a:p>
        </p:txBody>
      </p:sp>
      <p:sp>
        <p:nvSpPr>
          <p:cNvPr id="353" name="Google Shape;353;p16"/>
          <p:cNvSpPr/>
          <p:nvPr/>
        </p:nvSpPr>
        <p:spPr>
          <a:xfrm>
            <a:off x="4519018" y="4673768"/>
            <a:ext cx="3051882" cy="1568006"/>
          </a:xfrm>
          <a:prstGeom prst="roundRect">
            <a:avLst>
              <a:gd fmla="val 5006" name="adj"/>
            </a:avLst>
          </a:prstGeom>
          <a:noFill/>
          <a:ln cap="flat" cmpd="sng" w="28575">
            <a:solidFill>
              <a:srgbClr val="003E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72000" spcFirstLastPara="1" rIns="72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Masters in Accounting - full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(9 recognised courses)</a:t>
            </a:r>
            <a:endParaRPr/>
          </a:p>
        </p:txBody>
      </p:sp>
      <p:sp>
        <p:nvSpPr>
          <p:cNvPr id="354" name="Google Shape;354;p16"/>
          <p:cNvSpPr/>
          <p:nvPr/>
        </p:nvSpPr>
        <p:spPr>
          <a:xfrm>
            <a:off x="8354630" y="5059431"/>
            <a:ext cx="3050196" cy="1182343"/>
          </a:xfrm>
          <a:prstGeom prst="roundRect">
            <a:avLst>
              <a:gd fmla="val 5006" name="adj"/>
            </a:avLst>
          </a:prstGeom>
          <a:noFill/>
          <a:ln cap="flat" cmpd="sng" w="28575">
            <a:solidFill>
              <a:srgbClr val="861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72000" spcFirstLastPara="1" rIns="72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All students must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complete the FAEs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0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(no exemptions)</a:t>
            </a:r>
            <a:endParaRPr/>
          </a:p>
        </p:txBody>
      </p:sp>
      <p:pic>
        <p:nvPicPr>
          <p:cNvPr id="355" name="Google Shape;35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"/>
          <p:cNvSpPr txBox="1"/>
          <p:nvPr/>
        </p:nvSpPr>
        <p:spPr>
          <a:xfrm>
            <a:off x="285450" y="359191"/>
            <a:ext cx="365635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REALITY </a:t>
            </a:r>
            <a:r>
              <a:rPr b="0" i="0" lang="en-GB" sz="3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≠</a:t>
            </a:r>
            <a:r>
              <a:rPr b="0" i="0" lang="en-GB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PERCEPTION</a:t>
            </a:r>
            <a:endParaRPr/>
          </a:p>
        </p:txBody>
      </p:sp>
      <p:grpSp>
        <p:nvGrpSpPr>
          <p:cNvPr id="362" name="Google Shape;362;p17"/>
          <p:cNvGrpSpPr/>
          <p:nvPr/>
        </p:nvGrpSpPr>
        <p:grpSpPr>
          <a:xfrm>
            <a:off x="529683" y="2119042"/>
            <a:ext cx="11099717" cy="3060378"/>
            <a:chOff x="529683" y="1965579"/>
            <a:chExt cx="11099717" cy="3313992"/>
          </a:xfrm>
        </p:grpSpPr>
        <p:pic>
          <p:nvPicPr>
            <p:cNvPr id="363" name="Google Shape;36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0774" y="1965579"/>
              <a:ext cx="3498626" cy="329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22261" y="1988234"/>
              <a:ext cx="3209108" cy="329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1887" y="1984239"/>
              <a:ext cx="3209108" cy="3291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17"/>
            <p:cNvSpPr/>
            <p:nvPr/>
          </p:nvSpPr>
          <p:spPr>
            <a:xfrm>
              <a:off x="529683" y="3220605"/>
              <a:ext cx="3209109" cy="171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Ethics &amp; professionalism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Objectivity</a:t>
              </a:r>
              <a:endParaRPr/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Managing self &amp; others</a:t>
              </a:r>
              <a:endParaRPr/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Problem solving</a:t>
              </a: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754675" y="2155464"/>
              <a:ext cx="270985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assion One"/>
                <a:buNone/>
              </a:pPr>
              <a:r>
                <a:rPr i="0" lang="en-GB" sz="2400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CORE PROFESSIONAL VALUES*</a:t>
              </a: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522116" y="2170786"/>
              <a:ext cx="270985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assion One"/>
                <a:buNone/>
              </a:pPr>
              <a:r>
                <a:rPr i="0" lang="en-GB" sz="2400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BUSINESS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assion One"/>
                <a:buNone/>
              </a:pPr>
              <a:r>
                <a:rPr i="0" lang="en-GB" sz="2400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COMPETENCIES*</a:t>
              </a: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317496" y="3222417"/>
              <a:ext cx="3209109" cy="171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Strategic management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</a:t>
              </a: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awareness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Project management</a:t>
              </a:r>
              <a:endParaRPr/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Stakeholder management</a:t>
              </a:r>
              <a:endParaRPr/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Legal performance</a:t>
              </a: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8550877" y="2155464"/>
              <a:ext cx="270985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assion One"/>
                <a:buNone/>
              </a:pPr>
              <a:r>
                <a:rPr i="0" lang="en-GB" sz="2400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FUNCTIONAL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assion One"/>
                <a:buNone/>
              </a:pPr>
              <a:r>
                <a:rPr lang="en-GB" sz="2400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COMPETENCIES</a:t>
              </a:r>
              <a:endParaRPr i="0" sz="2400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8233210" y="3209957"/>
              <a:ext cx="3383232" cy="171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Financial </a:t>
              </a: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reporting</a:t>
              </a: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endParaRPr/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Audit &amp; assurance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Taxation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Finance &amp; Management accounting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IT/Systems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17"/>
          <p:cNvSpPr/>
          <p:nvPr/>
        </p:nvSpPr>
        <p:spPr>
          <a:xfrm>
            <a:off x="3464531" y="5523230"/>
            <a:ext cx="4953273" cy="1129356"/>
          </a:xfrm>
          <a:prstGeom prst="roundRect">
            <a:avLst>
              <a:gd fmla="val 7034" name="adj"/>
            </a:avLst>
          </a:prstGeom>
          <a:solidFill>
            <a:srgbClr val="003E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assion One"/>
              <a:buNone/>
            </a:pPr>
            <a:r>
              <a:rPr i="0" lang="en-GB" sz="22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PERIOD OF REQUIRED WORK EXPERIENCE: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years for ATI qualification holders</a:t>
            </a:r>
            <a:endParaRPr/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3.5 years for all D</a:t>
            </a:r>
            <a:r>
              <a:rPr lang="en-GB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egree holders</a:t>
            </a:r>
            <a:endParaRPr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years for accredited Masters holders</a:t>
            </a:r>
            <a:endParaRPr/>
          </a:p>
        </p:txBody>
      </p:sp>
      <p:pic>
        <p:nvPicPr>
          <p:cNvPr id="373" name="Google Shape;37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2759" y="280091"/>
            <a:ext cx="4846015" cy="80533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7"/>
          <p:cNvSpPr txBox="1"/>
          <p:nvPr/>
        </p:nvSpPr>
        <p:spPr>
          <a:xfrm>
            <a:off x="287999" y="396000"/>
            <a:ext cx="49532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WORK EXPERIENCE JOURNEY</a:t>
            </a:r>
            <a:endParaRPr sz="3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375" name="Google Shape;37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7"/>
          <p:cNvSpPr txBox="1"/>
          <p:nvPr/>
        </p:nvSpPr>
        <p:spPr>
          <a:xfrm>
            <a:off x="667966" y="1204763"/>
            <a:ext cx="108560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Students can gain the required professional development experience in any employer where they can access relevant accounting/finance work and where there is a qualified accountant to act as a mentor</a:t>
            </a:r>
            <a:endParaRPr sz="2000">
              <a:solidFill>
                <a:srgbClr val="003E5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77" name="Google Shape;377;p17"/>
          <p:cNvSpPr txBox="1"/>
          <p:nvPr/>
        </p:nvSpPr>
        <p:spPr>
          <a:xfrm>
            <a:off x="10736073" y="5205282"/>
            <a:ext cx="8803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831F41"/>
                </a:solidFill>
                <a:latin typeface="Arial"/>
                <a:ea typeface="Arial"/>
                <a:cs typeface="Arial"/>
                <a:sym typeface="Arial"/>
              </a:rPr>
              <a:t>*MANDATORY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8"/>
          <p:cNvSpPr txBox="1"/>
          <p:nvPr>
            <p:ph idx="1" type="body"/>
          </p:nvPr>
        </p:nvSpPr>
        <p:spPr>
          <a:xfrm>
            <a:off x="681409" y="1495903"/>
            <a:ext cx="3728166" cy="280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1" marL="634984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ct val="100000"/>
              <a:buNone/>
            </a:pPr>
            <a:r>
              <a:rPr lang="en-GB" sz="6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Most prestigious</a:t>
            </a:r>
            <a:endParaRPr/>
          </a:p>
          <a:p>
            <a:pPr indent="0" lvl="1" marL="634984" rtl="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rgbClr val="003E51"/>
              </a:buClr>
              <a:buSzPct val="100000"/>
              <a:buNone/>
            </a:pPr>
            <a:r>
              <a:rPr lang="en-GB" sz="6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Best education offering</a:t>
            </a:r>
            <a:endParaRPr/>
          </a:p>
          <a:p>
            <a:pPr indent="0" lvl="1" marL="634984" rtl="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rgbClr val="003E51"/>
              </a:buClr>
              <a:buSzPct val="100000"/>
              <a:buNone/>
            </a:pPr>
            <a:r>
              <a:rPr lang="en-GB" sz="6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Fastest to qualify </a:t>
            </a:r>
            <a:endParaRPr/>
          </a:p>
          <a:p>
            <a:pPr indent="0" lvl="1" marL="634984" rtl="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rgbClr val="003E51"/>
              </a:buClr>
              <a:buSzPct val="100000"/>
              <a:buNone/>
            </a:pPr>
            <a:r>
              <a:rPr lang="en-GB" sz="6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Fewer exams</a:t>
            </a:r>
            <a:endParaRPr/>
          </a:p>
          <a:p>
            <a:pPr indent="0" lvl="1" marL="634984" rtl="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rgbClr val="003E51"/>
              </a:buClr>
              <a:buSzPct val="100000"/>
              <a:buNone/>
            </a:pPr>
            <a:r>
              <a:rPr lang="en-GB" sz="6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Highest pass rates</a:t>
            </a:r>
            <a:endParaRPr/>
          </a:p>
          <a:p>
            <a:pPr indent="0" lvl="1" marL="634984" rtl="0" algn="l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85" name="Google Shape;385;p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8"/>
          <p:cNvGrpSpPr/>
          <p:nvPr/>
        </p:nvGrpSpPr>
        <p:grpSpPr>
          <a:xfrm>
            <a:off x="796755" y="2070817"/>
            <a:ext cx="414719" cy="394552"/>
            <a:chOff x="3390900" y="5031110"/>
            <a:chExt cx="203200" cy="203200"/>
          </a:xfrm>
        </p:grpSpPr>
        <p:sp>
          <p:nvSpPr>
            <p:cNvPr id="387" name="Google Shape;387;p18"/>
            <p:cNvSpPr/>
            <p:nvPr/>
          </p:nvSpPr>
          <p:spPr>
            <a:xfrm>
              <a:off x="3432175" y="5085085"/>
              <a:ext cx="120650" cy="95250"/>
            </a:xfrm>
            <a:custGeom>
              <a:rect b="b" l="l" r="r" t="t"/>
              <a:pathLst>
                <a:path extrusionOk="0" h="60" w="76">
                  <a:moveTo>
                    <a:pt x="28" y="34"/>
                  </a:moveTo>
                  <a:lnTo>
                    <a:pt x="8" y="20"/>
                  </a:lnTo>
                  <a:lnTo>
                    <a:pt x="0" y="28"/>
                  </a:lnTo>
                  <a:lnTo>
                    <a:pt x="24" y="56"/>
                  </a:lnTo>
                  <a:lnTo>
                    <a:pt x="28" y="60"/>
                  </a:lnTo>
                  <a:lnTo>
                    <a:pt x="32" y="56"/>
                  </a:lnTo>
                  <a:lnTo>
                    <a:pt x="76" y="8"/>
                  </a:lnTo>
                  <a:lnTo>
                    <a:pt x="68" y="0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00B2A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333"/>
                <a:buFont typeface="Calibri"/>
                <a:buNone/>
              </a:pPr>
              <a:r>
                <a:t/>
              </a:r>
              <a:endParaRPr b="0" i="0" sz="5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3390900" y="5031110"/>
              <a:ext cx="203200" cy="203200"/>
            </a:xfrm>
            <a:custGeom>
              <a:rect b="b" l="l" r="r" t="t"/>
              <a:pathLst>
                <a:path extrusionOk="0" h="64" w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8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8"/>
                    <a:pt x="47" y="60"/>
                    <a:pt x="32" y="60"/>
                  </a:cubicBezTo>
                  <a:close/>
                </a:path>
              </a:pathLst>
            </a:custGeom>
            <a:solidFill>
              <a:srgbClr val="00B2A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333"/>
                <a:buFont typeface="Calibri"/>
                <a:buNone/>
              </a:pPr>
              <a:r>
                <a:t/>
              </a:r>
              <a:endParaRPr b="0" i="0" sz="5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8"/>
          <p:cNvGrpSpPr/>
          <p:nvPr/>
        </p:nvGrpSpPr>
        <p:grpSpPr>
          <a:xfrm>
            <a:off x="836230" y="2548828"/>
            <a:ext cx="319642" cy="370440"/>
            <a:chOff x="5445125" y="3395464"/>
            <a:chExt cx="190500" cy="203200"/>
          </a:xfrm>
        </p:grpSpPr>
        <p:sp>
          <p:nvSpPr>
            <p:cNvPr id="390" name="Google Shape;390;p18"/>
            <p:cNvSpPr/>
            <p:nvPr/>
          </p:nvSpPr>
          <p:spPr>
            <a:xfrm>
              <a:off x="5445125" y="3560564"/>
              <a:ext cx="38100" cy="38100"/>
            </a:xfrm>
            <a:prstGeom prst="rect">
              <a:avLst/>
            </a:prstGeom>
            <a:solidFill>
              <a:srgbClr val="00B2A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333"/>
                <a:buFont typeface="Calibri"/>
                <a:buNone/>
              </a:pPr>
              <a:r>
                <a:t/>
              </a:r>
              <a:endParaRPr b="0" i="0" sz="5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495925" y="3535164"/>
              <a:ext cx="38100" cy="63500"/>
            </a:xfrm>
            <a:prstGeom prst="rect">
              <a:avLst/>
            </a:prstGeom>
            <a:solidFill>
              <a:srgbClr val="00B2A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333"/>
                <a:buFont typeface="Calibri"/>
                <a:buNone/>
              </a:pPr>
              <a:r>
                <a:t/>
              </a:r>
              <a:endParaRPr b="0" i="0" sz="5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5546725" y="3509764"/>
              <a:ext cx="38100" cy="88900"/>
            </a:xfrm>
            <a:prstGeom prst="rect">
              <a:avLst/>
            </a:prstGeom>
            <a:solidFill>
              <a:srgbClr val="00B2A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333"/>
                <a:buFont typeface="Calibri"/>
                <a:buNone/>
              </a:pPr>
              <a:r>
                <a:t/>
              </a:r>
              <a:endParaRPr b="0" i="0" sz="5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5597525" y="3484364"/>
              <a:ext cx="38100" cy="114300"/>
            </a:xfrm>
            <a:prstGeom prst="rect">
              <a:avLst/>
            </a:prstGeom>
            <a:solidFill>
              <a:srgbClr val="00B2A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333"/>
                <a:buFont typeface="Calibri"/>
                <a:buNone/>
              </a:pPr>
              <a:r>
                <a:t/>
              </a:r>
              <a:endParaRPr b="0" i="0" sz="5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457825" y="3395464"/>
              <a:ext cx="152400" cy="127000"/>
            </a:xfrm>
            <a:custGeom>
              <a:rect b="b" l="l" r="r" t="t"/>
              <a:pathLst>
                <a:path extrusionOk="0" h="80" w="96">
                  <a:moveTo>
                    <a:pt x="96" y="0"/>
                  </a:moveTo>
                  <a:lnTo>
                    <a:pt x="56" y="0"/>
                  </a:lnTo>
                  <a:lnTo>
                    <a:pt x="68" y="12"/>
                  </a:lnTo>
                  <a:lnTo>
                    <a:pt x="0" y="80"/>
                  </a:lnTo>
                  <a:lnTo>
                    <a:pt x="84" y="28"/>
                  </a:lnTo>
                  <a:lnTo>
                    <a:pt x="96" y="4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B2A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333"/>
                <a:buFont typeface="Calibri"/>
                <a:buNone/>
              </a:pPr>
              <a:r>
                <a:t/>
              </a:r>
              <a:endParaRPr b="0" i="0" sz="5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18"/>
          <p:cNvSpPr/>
          <p:nvPr/>
        </p:nvSpPr>
        <p:spPr>
          <a:xfrm>
            <a:off x="4476936" y="1598582"/>
            <a:ext cx="355800" cy="338929"/>
          </a:xfrm>
          <a:custGeom>
            <a:rect b="b" l="l" r="r" t="t"/>
            <a:pathLst>
              <a:path extrusionOk="0" h="128" w="128">
                <a:moveTo>
                  <a:pt x="114" y="26"/>
                </a:moveTo>
                <a:lnTo>
                  <a:pt x="128" y="40"/>
                </a:lnTo>
                <a:lnTo>
                  <a:pt x="128" y="0"/>
                </a:lnTo>
                <a:lnTo>
                  <a:pt x="88" y="0"/>
                </a:lnTo>
                <a:lnTo>
                  <a:pt x="102" y="14"/>
                </a:lnTo>
                <a:lnTo>
                  <a:pt x="78" y="38"/>
                </a:lnTo>
                <a:lnTo>
                  <a:pt x="78" y="38"/>
                </a:lnTo>
                <a:lnTo>
                  <a:pt x="64" y="52"/>
                </a:lnTo>
                <a:lnTo>
                  <a:pt x="26" y="14"/>
                </a:lnTo>
                <a:lnTo>
                  <a:pt x="40" y="0"/>
                </a:lnTo>
                <a:lnTo>
                  <a:pt x="0" y="0"/>
                </a:lnTo>
                <a:lnTo>
                  <a:pt x="0" y="40"/>
                </a:lnTo>
                <a:lnTo>
                  <a:pt x="14" y="26"/>
                </a:lnTo>
                <a:lnTo>
                  <a:pt x="52" y="64"/>
                </a:lnTo>
                <a:lnTo>
                  <a:pt x="14" y="102"/>
                </a:lnTo>
                <a:lnTo>
                  <a:pt x="0" y="88"/>
                </a:lnTo>
                <a:lnTo>
                  <a:pt x="0" y="128"/>
                </a:lnTo>
                <a:lnTo>
                  <a:pt x="40" y="128"/>
                </a:lnTo>
                <a:lnTo>
                  <a:pt x="26" y="114"/>
                </a:lnTo>
                <a:lnTo>
                  <a:pt x="64" y="76"/>
                </a:lnTo>
                <a:lnTo>
                  <a:pt x="78" y="90"/>
                </a:lnTo>
                <a:lnTo>
                  <a:pt x="78" y="90"/>
                </a:lnTo>
                <a:lnTo>
                  <a:pt x="102" y="114"/>
                </a:lnTo>
                <a:lnTo>
                  <a:pt x="88" y="128"/>
                </a:lnTo>
                <a:lnTo>
                  <a:pt x="128" y="128"/>
                </a:lnTo>
                <a:lnTo>
                  <a:pt x="128" y="88"/>
                </a:lnTo>
                <a:lnTo>
                  <a:pt x="114" y="102"/>
                </a:lnTo>
                <a:lnTo>
                  <a:pt x="90" y="78"/>
                </a:lnTo>
                <a:lnTo>
                  <a:pt x="90" y="78"/>
                </a:lnTo>
                <a:lnTo>
                  <a:pt x="76" y="64"/>
                </a:lnTo>
                <a:lnTo>
                  <a:pt x="90" y="50"/>
                </a:lnTo>
                <a:lnTo>
                  <a:pt x="114" y="26"/>
                </a:lnTo>
                <a:close/>
              </a:path>
            </a:pathLst>
          </a:custGeom>
          <a:solidFill>
            <a:srgbClr val="00B2A9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</a:pPr>
            <a:r>
              <a:t/>
            </a:r>
            <a:endParaRPr b="0" i="0" sz="53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p18"/>
          <p:cNvGrpSpPr/>
          <p:nvPr/>
        </p:nvGrpSpPr>
        <p:grpSpPr>
          <a:xfrm>
            <a:off x="4476936" y="2036241"/>
            <a:ext cx="355800" cy="426509"/>
            <a:chOff x="2189163" y="4838799"/>
            <a:chExt cx="165100" cy="200025"/>
          </a:xfrm>
        </p:grpSpPr>
        <p:sp>
          <p:nvSpPr>
            <p:cNvPr id="397" name="Google Shape;397;p18"/>
            <p:cNvSpPr/>
            <p:nvPr/>
          </p:nvSpPr>
          <p:spPr>
            <a:xfrm>
              <a:off x="2233613" y="4848324"/>
              <a:ext cx="114300" cy="114300"/>
            </a:xfrm>
            <a:prstGeom prst="ellipse">
              <a:avLst/>
            </a:prstGeom>
            <a:solidFill>
              <a:srgbClr val="00B2A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333"/>
                <a:buFont typeface="Calibri"/>
                <a:buNone/>
              </a:pPr>
              <a:r>
                <a:t/>
              </a:r>
              <a:endParaRPr b="0" i="0" sz="5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2189163" y="4838799"/>
              <a:ext cx="165100" cy="200025"/>
            </a:xfrm>
            <a:custGeom>
              <a:rect b="b" l="l" r="r" t="t"/>
              <a:pathLst>
                <a:path extrusionOk="0" h="63" w="52">
                  <a:moveTo>
                    <a:pt x="50" y="59"/>
                  </a:moveTo>
                  <a:cubicBezTo>
                    <a:pt x="46" y="57"/>
                    <a:pt x="41" y="56"/>
                    <a:pt x="35" y="5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40" y="51"/>
                    <a:pt x="45" y="49"/>
                    <a:pt x="49" y="46"/>
                  </a:cubicBezTo>
                  <a:cubicBezTo>
                    <a:pt x="50" y="45"/>
                    <a:pt x="50" y="45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0" y="47"/>
                    <a:pt x="32" y="48"/>
                    <a:pt x="25" y="46"/>
                  </a:cubicBezTo>
                  <a:cubicBezTo>
                    <a:pt x="16" y="44"/>
                    <a:pt x="9" y="37"/>
                    <a:pt x="7" y="28"/>
                  </a:cubicBezTo>
                  <a:cubicBezTo>
                    <a:pt x="4" y="20"/>
                    <a:pt x="6" y="12"/>
                    <a:pt x="11" y="5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5" y="39"/>
                    <a:pt x="14" y="48"/>
                    <a:pt x="24" y="50"/>
                  </a:cubicBezTo>
                  <a:cubicBezTo>
                    <a:pt x="25" y="51"/>
                    <a:pt x="26" y="51"/>
                    <a:pt x="27" y="51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1" y="56"/>
                    <a:pt x="16" y="57"/>
                    <a:pt x="11" y="59"/>
                  </a:cubicBezTo>
                  <a:cubicBezTo>
                    <a:pt x="10" y="60"/>
                    <a:pt x="10" y="61"/>
                    <a:pt x="10" y="62"/>
                  </a:cubicBezTo>
                  <a:cubicBezTo>
                    <a:pt x="10" y="63"/>
                    <a:pt x="11" y="63"/>
                    <a:pt x="12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2" y="61"/>
                    <a:pt x="51" y="60"/>
                    <a:pt x="50" y="59"/>
                  </a:cubicBezTo>
                  <a:close/>
                </a:path>
              </a:pathLst>
            </a:custGeom>
            <a:solidFill>
              <a:srgbClr val="00B2A9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333"/>
                <a:buFont typeface="Calibri"/>
                <a:buNone/>
              </a:pPr>
              <a:r>
                <a:t/>
              </a:r>
              <a:endParaRPr b="0" i="0" sz="53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18"/>
          <p:cNvSpPr/>
          <p:nvPr/>
        </p:nvSpPr>
        <p:spPr>
          <a:xfrm>
            <a:off x="4490715" y="2588125"/>
            <a:ext cx="370032" cy="379815"/>
          </a:xfrm>
          <a:custGeom>
            <a:rect b="b" l="l" r="r" t="t"/>
            <a:pathLst>
              <a:path extrusionOk="0" h="64" w="64">
                <a:moveTo>
                  <a:pt x="64" y="40"/>
                </a:moveTo>
                <a:cubicBezTo>
                  <a:pt x="64" y="0"/>
                  <a:pt x="64" y="0"/>
                  <a:pt x="6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7" y="41"/>
                  <a:pt x="7" y="41"/>
                  <a:pt x="7" y="42"/>
                </a:cubicBezTo>
                <a:cubicBezTo>
                  <a:pt x="7" y="43"/>
                  <a:pt x="6" y="45"/>
                  <a:pt x="6" y="46"/>
                </a:cubicBezTo>
                <a:cubicBezTo>
                  <a:pt x="6" y="47"/>
                  <a:pt x="7" y="49"/>
                  <a:pt x="7" y="50"/>
                </a:cubicBezTo>
                <a:cubicBezTo>
                  <a:pt x="7" y="51"/>
                  <a:pt x="6" y="53"/>
                  <a:pt x="6" y="54"/>
                </a:cubicBezTo>
                <a:cubicBezTo>
                  <a:pt x="6" y="60"/>
                  <a:pt x="14" y="64"/>
                  <a:pt x="24" y="64"/>
                </a:cubicBezTo>
                <a:cubicBezTo>
                  <a:pt x="34" y="64"/>
                  <a:pt x="42" y="60"/>
                  <a:pt x="42" y="54"/>
                </a:cubicBezTo>
                <a:cubicBezTo>
                  <a:pt x="42" y="53"/>
                  <a:pt x="41" y="51"/>
                  <a:pt x="41" y="50"/>
                </a:cubicBezTo>
                <a:cubicBezTo>
                  <a:pt x="41" y="49"/>
                  <a:pt x="42" y="47"/>
                  <a:pt x="42" y="46"/>
                </a:cubicBezTo>
                <a:cubicBezTo>
                  <a:pt x="42" y="45"/>
                  <a:pt x="41" y="43"/>
                  <a:pt x="41" y="42"/>
                </a:cubicBezTo>
                <a:cubicBezTo>
                  <a:pt x="41" y="41"/>
                  <a:pt x="41" y="41"/>
                  <a:pt x="42" y="40"/>
                </a:cubicBezTo>
                <a:lnTo>
                  <a:pt x="64" y="40"/>
                </a:lnTo>
                <a:close/>
                <a:moveTo>
                  <a:pt x="24" y="60"/>
                </a:moveTo>
                <a:cubicBezTo>
                  <a:pt x="16" y="60"/>
                  <a:pt x="10" y="57"/>
                  <a:pt x="10" y="54"/>
                </a:cubicBezTo>
                <a:cubicBezTo>
                  <a:pt x="10" y="54"/>
                  <a:pt x="10" y="53"/>
                  <a:pt x="11" y="53"/>
                </a:cubicBezTo>
                <a:cubicBezTo>
                  <a:pt x="14" y="55"/>
                  <a:pt x="19" y="56"/>
                  <a:pt x="24" y="56"/>
                </a:cubicBezTo>
                <a:cubicBezTo>
                  <a:pt x="29" y="56"/>
                  <a:pt x="34" y="55"/>
                  <a:pt x="38" y="53"/>
                </a:cubicBezTo>
                <a:cubicBezTo>
                  <a:pt x="38" y="53"/>
                  <a:pt x="38" y="54"/>
                  <a:pt x="38" y="54"/>
                </a:cubicBezTo>
                <a:cubicBezTo>
                  <a:pt x="38" y="57"/>
                  <a:pt x="32" y="60"/>
                  <a:pt x="24" y="60"/>
                </a:cubicBezTo>
                <a:close/>
                <a:moveTo>
                  <a:pt x="24" y="52"/>
                </a:moveTo>
                <a:cubicBezTo>
                  <a:pt x="16" y="52"/>
                  <a:pt x="10" y="49"/>
                  <a:pt x="10" y="46"/>
                </a:cubicBezTo>
                <a:cubicBezTo>
                  <a:pt x="10" y="46"/>
                  <a:pt x="10" y="45"/>
                  <a:pt x="11" y="45"/>
                </a:cubicBezTo>
                <a:cubicBezTo>
                  <a:pt x="14" y="47"/>
                  <a:pt x="19" y="48"/>
                  <a:pt x="24" y="48"/>
                </a:cubicBezTo>
                <a:cubicBezTo>
                  <a:pt x="29" y="48"/>
                  <a:pt x="34" y="47"/>
                  <a:pt x="38" y="45"/>
                </a:cubicBezTo>
                <a:cubicBezTo>
                  <a:pt x="38" y="45"/>
                  <a:pt x="38" y="46"/>
                  <a:pt x="38" y="46"/>
                </a:cubicBezTo>
                <a:cubicBezTo>
                  <a:pt x="38" y="49"/>
                  <a:pt x="32" y="52"/>
                  <a:pt x="24" y="52"/>
                </a:cubicBezTo>
                <a:close/>
                <a:moveTo>
                  <a:pt x="24" y="44"/>
                </a:moveTo>
                <a:cubicBezTo>
                  <a:pt x="16" y="44"/>
                  <a:pt x="10" y="41"/>
                  <a:pt x="10" y="38"/>
                </a:cubicBezTo>
                <a:cubicBezTo>
                  <a:pt x="10" y="35"/>
                  <a:pt x="16" y="32"/>
                  <a:pt x="24" y="32"/>
                </a:cubicBezTo>
                <a:cubicBezTo>
                  <a:pt x="32" y="32"/>
                  <a:pt x="38" y="35"/>
                  <a:pt x="38" y="38"/>
                </a:cubicBezTo>
                <a:cubicBezTo>
                  <a:pt x="38" y="41"/>
                  <a:pt x="32" y="44"/>
                  <a:pt x="24" y="44"/>
                </a:cubicBezTo>
                <a:close/>
                <a:moveTo>
                  <a:pt x="14" y="20"/>
                </a:moveTo>
                <a:cubicBezTo>
                  <a:pt x="14" y="16"/>
                  <a:pt x="14" y="16"/>
                  <a:pt x="14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lnTo>
                  <a:pt x="14" y="20"/>
                </a:lnTo>
                <a:close/>
                <a:moveTo>
                  <a:pt x="24" y="20"/>
                </a:moveTo>
                <a:cubicBezTo>
                  <a:pt x="24" y="16"/>
                  <a:pt x="28" y="12"/>
                  <a:pt x="32" y="12"/>
                </a:cubicBezTo>
                <a:cubicBezTo>
                  <a:pt x="36" y="12"/>
                  <a:pt x="40" y="16"/>
                  <a:pt x="40" y="20"/>
                </a:cubicBezTo>
                <a:cubicBezTo>
                  <a:pt x="40" y="24"/>
                  <a:pt x="36" y="28"/>
                  <a:pt x="32" y="28"/>
                </a:cubicBezTo>
                <a:cubicBezTo>
                  <a:pt x="28" y="28"/>
                  <a:pt x="24" y="24"/>
                  <a:pt x="24" y="20"/>
                </a:cubicBezTo>
                <a:close/>
                <a:moveTo>
                  <a:pt x="38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6" y="8"/>
                  <a:pt x="56" y="8"/>
                  <a:pt x="56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32"/>
                  <a:pt x="8" y="32"/>
                  <a:pt x="8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8" y="33"/>
                  <a:pt x="7" y="35"/>
                  <a:pt x="6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"/>
                  <a:pt x="4" y="4"/>
                  <a:pt x="4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36"/>
                  <a:pt x="60" y="36"/>
                  <a:pt x="60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1" y="35"/>
                  <a:pt x="40" y="33"/>
                  <a:pt x="38" y="32"/>
                </a:cubicBezTo>
                <a:close/>
                <a:moveTo>
                  <a:pt x="44" y="20"/>
                </a:moveTo>
                <a:cubicBezTo>
                  <a:pt x="44" y="16"/>
                  <a:pt x="44" y="16"/>
                  <a:pt x="44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0"/>
                  <a:pt x="50" y="20"/>
                  <a:pt x="50" y="20"/>
                </a:cubicBezTo>
                <a:lnTo>
                  <a:pt x="44" y="20"/>
                </a:lnTo>
                <a:close/>
              </a:path>
            </a:pathLst>
          </a:custGeom>
          <a:solidFill>
            <a:srgbClr val="00B2A9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</a:pPr>
            <a:r>
              <a:t/>
            </a:r>
            <a:endParaRPr b="0" i="0" sz="53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ibbon" id="400" name="Google Shape;40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462" y="3517874"/>
            <a:ext cx="461179" cy="461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s" id="401" name="Google Shape;40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271" y="3028766"/>
            <a:ext cx="487740" cy="48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shake" id="402" name="Google Shape;40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2359" y="3379325"/>
            <a:ext cx="686744" cy="68674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8"/>
          <p:cNvSpPr/>
          <p:nvPr/>
        </p:nvSpPr>
        <p:spPr>
          <a:xfrm>
            <a:off x="4540675" y="3041832"/>
            <a:ext cx="333012" cy="365409"/>
          </a:xfrm>
          <a:custGeom>
            <a:rect b="b" l="l" r="r" t="t"/>
            <a:pathLst>
              <a:path extrusionOk="0" h="59" w="44">
                <a:moveTo>
                  <a:pt x="40" y="23"/>
                </a:moveTo>
                <a:cubicBezTo>
                  <a:pt x="40" y="17"/>
                  <a:pt x="40" y="17"/>
                  <a:pt x="40" y="17"/>
                </a:cubicBezTo>
                <a:cubicBezTo>
                  <a:pt x="40" y="8"/>
                  <a:pt x="32" y="0"/>
                  <a:pt x="22" y="0"/>
                </a:cubicBezTo>
                <a:cubicBezTo>
                  <a:pt x="12" y="0"/>
                  <a:pt x="4" y="8"/>
                  <a:pt x="4" y="17"/>
                </a:cubicBezTo>
                <a:cubicBezTo>
                  <a:pt x="4" y="23"/>
                  <a:pt x="4" y="23"/>
                  <a:pt x="4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59"/>
                  <a:pt x="0" y="59"/>
                  <a:pt x="0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23"/>
                  <a:pt x="44" y="23"/>
                  <a:pt x="44" y="23"/>
                </a:cubicBezTo>
                <a:lnTo>
                  <a:pt x="40" y="23"/>
                </a:lnTo>
                <a:close/>
                <a:moveTo>
                  <a:pt x="25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1"/>
                  <a:pt x="18" y="40"/>
                  <a:pt x="18" y="39"/>
                </a:cubicBezTo>
                <a:cubicBezTo>
                  <a:pt x="18" y="37"/>
                  <a:pt x="20" y="36"/>
                  <a:pt x="21" y="36"/>
                </a:cubicBezTo>
                <a:cubicBezTo>
                  <a:pt x="23" y="36"/>
                  <a:pt x="25" y="37"/>
                  <a:pt x="25" y="39"/>
                </a:cubicBezTo>
                <a:cubicBezTo>
                  <a:pt x="25" y="40"/>
                  <a:pt x="24" y="41"/>
                  <a:pt x="23" y="42"/>
                </a:cubicBezTo>
                <a:lnTo>
                  <a:pt x="25" y="51"/>
                </a:lnTo>
                <a:close/>
                <a:moveTo>
                  <a:pt x="32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2"/>
                  <a:pt x="17" y="8"/>
                  <a:pt x="22" y="8"/>
                </a:cubicBezTo>
                <a:cubicBezTo>
                  <a:pt x="27" y="8"/>
                  <a:pt x="32" y="12"/>
                  <a:pt x="32" y="17"/>
                </a:cubicBezTo>
                <a:lnTo>
                  <a:pt x="32" y="23"/>
                </a:lnTo>
                <a:close/>
              </a:path>
            </a:pathLst>
          </a:custGeom>
          <a:solidFill>
            <a:srgbClr val="00B2A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379645" y="5718653"/>
            <a:ext cx="6131498" cy="754384"/>
            <a:chOff x="7882807" y="4928790"/>
            <a:chExt cx="4937890" cy="671631"/>
          </a:xfrm>
        </p:grpSpPr>
        <p:pic>
          <p:nvPicPr>
            <p:cNvPr id="405" name="Google Shape;405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82807" y="4928790"/>
              <a:ext cx="4937890" cy="671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" name="Google Shape;406;p18"/>
            <p:cNvSpPr/>
            <p:nvPr/>
          </p:nvSpPr>
          <p:spPr>
            <a:xfrm>
              <a:off x="8108372" y="4984705"/>
              <a:ext cx="4486760" cy="52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#BecomeACharteredAccountant</a:t>
              </a:r>
              <a:endParaRPr/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681409" y="4381971"/>
            <a:ext cx="7722557" cy="1131434"/>
            <a:chOff x="7192699" y="3583187"/>
            <a:chExt cx="2810671" cy="1236109"/>
          </a:xfrm>
        </p:grpSpPr>
        <p:pic>
          <p:nvPicPr>
            <p:cNvPr id="408" name="Google Shape;408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92699" y="3583187"/>
              <a:ext cx="2810671" cy="12361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18"/>
            <p:cNvSpPr txBox="1"/>
            <p:nvPr/>
          </p:nvSpPr>
          <p:spPr>
            <a:xfrm>
              <a:off x="7354015" y="3717076"/>
              <a:ext cx="2417218" cy="90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assion On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ACA is your passport to a career of choice –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develop as a business leader &amp; work in any sector</a:t>
              </a:r>
              <a:endParaRPr b="1" sz="2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pic>
        <p:nvPicPr>
          <p:cNvPr descr="Badge New" id="410" name="Google Shape;410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1554" y="1534215"/>
            <a:ext cx="499913" cy="49991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8"/>
          <p:cNvSpPr txBox="1"/>
          <p:nvPr/>
        </p:nvSpPr>
        <p:spPr>
          <a:xfrm>
            <a:off x="4358729" y="1449789"/>
            <a:ext cx="4370534" cy="248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634984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Largest &amp; connected network</a:t>
            </a:r>
            <a:endParaRPr/>
          </a:p>
          <a:p>
            <a:pPr indent="0" lvl="1" marL="634984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000"/>
              <a:buFont typeface="Passion One"/>
              <a:buNone/>
            </a:pPr>
            <a:r>
              <a:rPr b="0" i="0" lang="en-GB" sz="20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Global recognition</a:t>
            </a:r>
            <a:endParaRPr/>
          </a:p>
          <a:p>
            <a:pPr indent="0" lvl="1" marL="634984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000"/>
              <a:buFont typeface="Passion One"/>
              <a:buNone/>
            </a:pPr>
            <a:r>
              <a:rPr b="0" i="0" lang="en-GB" sz="20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High earning potential</a:t>
            </a:r>
            <a:endParaRPr/>
          </a:p>
          <a:p>
            <a:pPr indent="0" lvl="1" marL="634984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000"/>
              <a:buFont typeface="Passion One"/>
              <a:buNone/>
            </a:pPr>
            <a:r>
              <a:rPr b="0" i="0" lang="en-GB" sz="20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Job security</a:t>
            </a:r>
            <a:endParaRPr/>
          </a:p>
          <a:p>
            <a:pPr indent="0" lvl="1" marL="634984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Unrivalled &amp; local support</a:t>
            </a:r>
            <a:endParaRPr/>
          </a:p>
        </p:txBody>
      </p:sp>
      <p:pic>
        <p:nvPicPr>
          <p:cNvPr id="412" name="Google Shape;412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12759" y="280091"/>
            <a:ext cx="6373711" cy="80533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8"/>
          <p:cNvSpPr txBox="1"/>
          <p:nvPr/>
        </p:nvSpPr>
        <p:spPr>
          <a:xfrm>
            <a:off x="287998" y="396000"/>
            <a:ext cx="64829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CHARTERED ACCOUNTANCY OVERVIEW</a:t>
            </a:r>
            <a:endParaRPr sz="3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414" name="Google Shape;414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19"/>
          <p:cNvPicPr preferRelativeResize="0"/>
          <p:nvPr/>
        </p:nvPicPr>
        <p:blipFill rotWithShape="1">
          <a:blip r:embed="rId4">
            <a:alphaModFix/>
          </a:blip>
          <a:srcRect b="0" l="18829" r="0" t="0"/>
          <a:stretch/>
        </p:blipFill>
        <p:spPr>
          <a:xfrm>
            <a:off x="1" y="280090"/>
            <a:ext cx="3583272" cy="80533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9"/>
          <p:cNvSpPr txBox="1"/>
          <p:nvPr/>
        </p:nvSpPr>
        <p:spPr>
          <a:xfrm>
            <a:off x="285450" y="394816"/>
            <a:ext cx="29149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FIND OUT MORE…</a:t>
            </a:r>
            <a:endParaRPr b="0" i="0" sz="3200" u="none" cap="none" strike="noStrike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-231353" y="3048954"/>
            <a:ext cx="5087550" cy="418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19"/>
          <p:cNvGrpSpPr/>
          <p:nvPr/>
        </p:nvGrpSpPr>
        <p:grpSpPr>
          <a:xfrm>
            <a:off x="-13999" y="3425421"/>
            <a:ext cx="5849817" cy="2899037"/>
            <a:chOff x="-13999" y="3239901"/>
            <a:chExt cx="5849817" cy="2899037"/>
          </a:xfrm>
        </p:grpSpPr>
        <p:pic>
          <p:nvPicPr>
            <p:cNvPr id="425" name="Google Shape;425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3999" y="5333604"/>
              <a:ext cx="5616636" cy="805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3239901"/>
              <a:ext cx="5616636" cy="805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3999" y="4286248"/>
              <a:ext cx="5616636" cy="805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19"/>
            <p:cNvSpPr/>
            <p:nvPr/>
          </p:nvSpPr>
          <p:spPr>
            <a:xfrm>
              <a:off x="-13999" y="3375569"/>
              <a:ext cx="56306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assion One"/>
                <a:buNone/>
              </a:pPr>
              <a:r>
                <a:rPr b="0" i="0" lang="en-GB" sz="2400" u="sng" cap="none" strike="noStrike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www.BecomeACharteredAccountant.Com</a:t>
              </a:r>
              <a:endParaRPr b="0" i="0" sz="2400" u="sng" cap="none" strike="noStrik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-2960" y="4453389"/>
              <a:ext cx="56055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assion One"/>
                <a:buNone/>
              </a:pPr>
              <a:r>
                <a:rPr b="0" i="0" lang="en-GB" sz="2400" u="sng" cap="none" strike="noStrike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info@charteredaccountants.ie</a:t>
              </a:r>
              <a:endParaRPr b="0" i="0" sz="2400" u="none" cap="none" strike="noStrik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20519" y="5473962"/>
              <a:ext cx="56152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Passion One"/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@charteredaccirl_careers</a:t>
              </a:r>
              <a:endParaRPr b="0" i="0" sz="2400" u="none" cap="none" strike="noStrik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pic>
          <p:nvPicPr>
            <p:cNvPr id="431" name="Google Shape;431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64069" y="5543881"/>
              <a:ext cx="341989" cy="35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19"/>
          <p:cNvSpPr txBox="1"/>
          <p:nvPr/>
        </p:nvSpPr>
        <p:spPr>
          <a:xfrm>
            <a:off x="285450" y="1478698"/>
            <a:ext cx="49519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For more on how you can become a Chartered Accountant visit the links below: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949" y="656137"/>
            <a:ext cx="9477900" cy="533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 from students and members of Chartered Accountants Ireland, who will tell you what its really like to be a Chartered Accountant. &#10;They will prove that you don’t have to be a maths nerd, how it’s anything but a boring career, and how it brings great opportunities.&#10;Find out more at www.becomeacharteredaccountant.com." id="59" name="Google Shape;59;p2" title="Become a Chartered Accountan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000" y="363775"/>
            <a:ext cx="11238000" cy="60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/>
          <p:nvPr/>
        </p:nvSpPr>
        <p:spPr>
          <a:xfrm>
            <a:off x="287999" y="1435853"/>
            <a:ext cx="6341743" cy="3794993"/>
          </a:xfrm>
          <a:prstGeom prst="rect">
            <a:avLst/>
          </a:prstGeom>
          <a:solidFill>
            <a:srgbClr val="003E51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759" y="280091"/>
            <a:ext cx="7422227" cy="80533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/>
          <p:nvPr/>
        </p:nvSpPr>
        <p:spPr>
          <a:xfrm>
            <a:off x="288000" y="394816"/>
            <a:ext cx="70366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WHO IS CHARTERED ACCOUNTANTS IRELAND?</a:t>
            </a:r>
            <a:endParaRPr b="0" i="0" sz="3200" u="none" cap="none" strike="noStrike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374190" y="1620059"/>
            <a:ext cx="6064318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Ireland’s largest and longest established professional accounting education &amp; membership body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Awards the prestigious ‘ACA’ designation - a globally recognised business leadership credential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Educating, supporting, advising – community relationship fostered, a lifelong career partner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Leading voice of the accounting profession and the island’s business community, supporting economic prosperity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All island body with Belfast and Dublin offices and education facilities – local, accessible</a:t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288000" y="5391376"/>
            <a:ext cx="3087924" cy="1153401"/>
          </a:xfrm>
          <a:prstGeom prst="rect">
            <a:avLst/>
          </a:prstGeom>
          <a:solidFill>
            <a:srgbClr val="003E51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291567" y="5551904"/>
            <a:ext cx="3087924" cy="832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ssion One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Partner to island’s </a:t>
            </a:r>
            <a:endParaRPr/>
          </a:p>
          <a:p>
            <a:pPr indent="0" lvl="0" marL="0" marR="0" rtl="0" algn="ctr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ssion One"/>
              <a:buNone/>
            </a:pPr>
            <a:r>
              <a:rPr lang="en-GB" sz="2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t</a:t>
            </a:r>
            <a:r>
              <a:rPr b="0" i="0" lang="en-GB" sz="2400" u="none" cap="none" strike="noStrik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op </a:t>
            </a:r>
            <a:r>
              <a:rPr lang="en-GB" sz="2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employers</a:t>
            </a:r>
            <a:endParaRPr b="0" i="0" sz="2400" u="none" cap="none" strike="noStrike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/>
          <p:nvPr/>
        </p:nvSpPr>
        <p:spPr>
          <a:xfrm>
            <a:off x="3541819" y="5391375"/>
            <a:ext cx="3087924" cy="1153401"/>
          </a:xfrm>
          <a:prstGeom prst="rect">
            <a:avLst/>
          </a:prstGeom>
          <a:solidFill>
            <a:srgbClr val="003E51">
              <a:alpha val="7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3891955" y="5488456"/>
            <a:ext cx="2387651" cy="95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ssion One"/>
              <a:buNone/>
            </a:pPr>
            <a:r>
              <a:rPr lang="en-GB" sz="2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32</a:t>
            </a:r>
            <a:r>
              <a:rPr b="0" i="0" lang="en-GB" sz="2400" u="none" cap="none" strike="noStrik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,000 </a:t>
            </a:r>
            <a:r>
              <a:rPr b="0" i="0" lang="en-GB" sz="1400" u="none" cap="none" strike="noStrik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MEMBERS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ssion One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7,000 </a:t>
            </a:r>
            <a:r>
              <a:rPr b="0" i="0" lang="en-GB" sz="1400" u="none" cap="none" strike="noStrik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STUDENTS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 b="0" l="18829" r="0" t="0"/>
          <a:stretch/>
        </p:blipFill>
        <p:spPr>
          <a:xfrm>
            <a:off x="0" y="280090"/>
            <a:ext cx="10068339" cy="80533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288000" y="396000"/>
            <a:ext cx="96932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ssion One"/>
              <a:buNone/>
            </a:pPr>
            <a:r>
              <a:rPr lang="en-GB" sz="3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BECOMING A CHARTERED ACCOUNTANT IS YOUR PASSPORT TO…</a:t>
            </a:r>
            <a:endParaRPr i="0" sz="3200" u="none" cap="none" strike="noStrike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81" name="Google Shape;81;p4"/>
          <p:cNvGrpSpPr/>
          <p:nvPr/>
        </p:nvGrpSpPr>
        <p:grpSpPr>
          <a:xfrm>
            <a:off x="4085629" y="2192336"/>
            <a:ext cx="3403651" cy="1899250"/>
            <a:chOff x="2403650" y="3706951"/>
            <a:chExt cx="2450157" cy="3123951"/>
          </a:xfrm>
        </p:grpSpPr>
        <p:pic>
          <p:nvPicPr>
            <p:cNvPr id="82" name="Google Shape;82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2403650" y="3706951"/>
              <a:ext cx="2450157" cy="3123951"/>
            </a:xfrm>
            <a:prstGeom prst="rect">
              <a:avLst/>
            </a:prstGeom>
            <a:noFill/>
            <a:ln>
              <a:noFill/>
            </a:ln>
            <a:effectLst>
              <a:outerShdw blurRad="241300" rotWithShape="0" algn="ctr" dir="5400000" dist="50800">
                <a:schemeClr val="dk1">
                  <a:alpha val="74901"/>
                </a:schemeClr>
              </a:outerShdw>
            </a:effectLst>
          </p:spPr>
        </p:pic>
        <p:sp>
          <p:nvSpPr>
            <p:cNvPr id="83" name="Google Shape;83;p4"/>
            <p:cNvSpPr txBox="1"/>
            <p:nvPr/>
          </p:nvSpPr>
          <p:spPr>
            <a:xfrm>
              <a:off x="3034673" y="3809714"/>
              <a:ext cx="1813353" cy="1358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831F4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TRAVEL &amp;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INTERNATIONAL WORK</a:t>
              </a:r>
              <a:endParaRPr/>
            </a:p>
          </p:txBody>
        </p:sp>
      </p:grpSp>
      <p:pic>
        <p:nvPicPr>
          <p:cNvPr id="84" name="Google Shape;8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7">
            <a:alphaModFix/>
          </a:blip>
          <a:srcRect b="0" l="0" r="19891" t="0"/>
          <a:stretch/>
        </p:blipFill>
        <p:spPr>
          <a:xfrm flipH="1">
            <a:off x="1321396" y="1487513"/>
            <a:ext cx="2607227" cy="1825791"/>
          </a:xfrm>
          <a:prstGeom prst="rect">
            <a:avLst/>
          </a:prstGeom>
          <a:noFill/>
          <a:ln>
            <a:noFill/>
          </a:ln>
          <a:effectLst>
            <a:outerShdw blurRad="241300" rotWithShape="0" algn="ctr" dir="5400000" dist="50800">
              <a:schemeClr val="dk1">
                <a:alpha val="74901"/>
              </a:schemeClr>
            </a:outerShdw>
          </a:effectLst>
        </p:spPr>
      </p:pic>
      <p:sp>
        <p:nvSpPr>
          <p:cNvPr id="86" name="Google Shape;86;p4"/>
          <p:cNvSpPr txBox="1"/>
          <p:nvPr/>
        </p:nvSpPr>
        <p:spPr>
          <a:xfrm>
            <a:off x="1465336" y="1658701"/>
            <a:ext cx="246328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F41"/>
              </a:buClr>
              <a:buSzPts val="2800"/>
              <a:buFont typeface="Passion One"/>
              <a:buNone/>
            </a:pPr>
            <a:r>
              <a:rPr b="0" i="0" lang="en-GB" sz="2800" u="none" cap="none" strike="noStrike">
                <a:solidFill>
                  <a:srgbClr val="831F41"/>
                </a:solidFill>
                <a:latin typeface="Passion One"/>
                <a:ea typeface="Passion One"/>
                <a:cs typeface="Passion One"/>
                <a:sym typeface="Passion One"/>
              </a:rPr>
              <a:t>CAREER CHOICE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800"/>
              <a:buFont typeface="Passion One"/>
              <a:buNone/>
            </a:pPr>
            <a:r>
              <a:rPr b="1" i="0" lang="en-GB" sz="2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&amp; STABILITY</a:t>
            </a:r>
            <a:endParaRPr/>
          </a:p>
        </p:txBody>
      </p:sp>
      <p:grpSp>
        <p:nvGrpSpPr>
          <p:cNvPr id="87" name="Google Shape;87;p4"/>
          <p:cNvGrpSpPr/>
          <p:nvPr/>
        </p:nvGrpSpPr>
        <p:grpSpPr>
          <a:xfrm>
            <a:off x="5244665" y="4596130"/>
            <a:ext cx="3403652" cy="1785104"/>
            <a:chOff x="6375592" y="112041"/>
            <a:chExt cx="4354615" cy="3123951"/>
          </a:xfrm>
        </p:grpSpPr>
        <p:pic>
          <p:nvPicPr>
            <p:cNvPr id="88" name="Google Shape;88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6375592" y="112041"/>
              <a:ext cx="4354615" cy="3123951"/>
            </a:xfrm>
            <a:prstGeom prst="rect">
              <a:avLst/>
            </a:prstGeom>
            <a:noFill/>
            <a:ln>
              <a:noFill/>
            </a:ln>
            <a:effectLst>
              <a:outerShdw blurRad="241300" rotWithShape="0" algn="ctr" dir="5400000" dist="50800">
                <a:schemeClr val="dk1">
                  <a:alpha val="74901"/>
                </a:schemeClr>
              </a:outerShdw>
            </a:effectLst>
          </p:spPr>
        </p:pic>
        <p:sp>
          <p:nvSpPr>
            <p:cNvPr id="89" name="Google Shape;89;p4"/>
            <p:cNvSpPr txBox="1"/>
            <p:nvPr/>
          </p:nvSpPr>
          <p:spPr>
            <a:xfrm>
              <a:off x="7548353" y="309535"/>
              <a:ext cx="3105081" cy="2531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F41"/>
                </a:buClr>
                <a:buSzPts val="2200"/>
                <a:buFont typeface="Passion One"/>
                <a:buNone/>
              </a:pPr>
              <a:r>
                <a:rPr b="0" i="0" lang="en-GB" sz="2200" u="none" cap="none" strike="noStrike">
                  <a:solidFill>
                    <a:srgbClr val="831F4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BEST IN CLASS </a:t>
              </a:r>
              <a:r>
                <a:rPr b="1" i="0" lang="en-GB" sz="2200" u="none" cap="none" strike="noStrike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PROFESSIONAL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51"/>
                </a:buClr>
                <a:buSzPts val="2200"/>
                <a:buFont typeface="Passion One"/>
                <a:buNone/>
              </a:pPr>
              <a:r>
                <a:rPr b="1" i="0" lang="en-GB" sz="2200" u="none" cap="none" strike="noStrike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EDUCATION</a:t>
              </a:r>
              <a:endParaRPr b="1" i="0" sz="2200" u="none" cap="none" strike="noStrike">
                <a:solidFill>
                  <a:srgbClr val="831F4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t/>
              </a:r>
              <a:endParaRPr b="1" i="0" sz="2200" u="none" cap="none" strike="noStrike">
                <a:solidFill>
                  <a:srgbClr val="831F4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pic>
        <p:nvPicPr>
          <p:cNvPr id="90" name="Google Shape;9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-12758" y="3141961"/>
            <a:ext cx="4466059" cy="371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10">
            <a:alphaModFix/>
          </a:blip>
          <a:srcRect b="0" l="0" r="10832" t="0"/>
          <a:stretch/>
        </p:blipFill>
        <p:spPr>
          <a:xfrm flipH="1">
            <a:off x="8177055" y="2420752"/>
            <a:ext cx="3376974" cy="1785104"/>
          </a:xfrm>
          <a:prstGeom prst="rect">
            <a:avLst/>
          </a:prstGeom>
          <a:noFill/>
          <a:ln>
            <a:noFill/>
          </a:ln>
          <a:effectLst>
            <a:outerShdw blurRad="241300" rotWithShape="0" algn="ctr" dir="5400000" dist="50800">
              <a:schemeClr val="dk1">
                <a:alpha val="74901"/>
              </a:schemeClr>
            </a:outerShdw>
          </a:effectLst>
        </p:spPr>
      </p:pic>
      <p:sp>
        <p:nvSpPr>
          <p:cNvPr id="92" name="Google Shape;92;p4"/>
          <p:cNvSpPr txBox="1"/>
          <p:nvPr/>
        </p:nvSpPr>
        <p:spPr>
          <a:xfrm>
            <a:off x="8854500" y="2563070"/>
            <a:ext cx="242767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F41"/>
              </a:buClr>
              <a:buSzPts val="3000"/>
              <a:buFont typeface="Passion One"/>
              <a:buNone/>
            </a:pPr>
            <a:r>
              <a:rPr b="0" i="0" lang="en-GB" sz="3000" u="none" cap="none" strike="noStrike">
                <a:solidFill>
                  <a:srgbClr val="831F41"/>
                </a:solidFill>
                <a:latin typeface="Passion One"/>
                <a:ea typeface="Passion One"/>
                <a:cs typeface="Passion One"/>
                <a:sym typeface="Passion One"/>
              </a:rPr>
              <a:t>A CONNECTED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3000"/>
              <a:buFont typeface="Passion One"/>
              <a:buNone/>
            </a:pPr>
            <a:r>
              <a:rPr b="1" i="0" lang="en-GB" sz="30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COMMUNITY</a:t>
            </a:r>
            <a:endParaRPr b="1" i="0" sz="3000" u="none" cap="none" strike="noStrike">
              <a:solidFill>
                <a:srgbClr val="831F4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b="0" l="18829" r="0" t="0"/>
          <a:stretch/>
        </p:blipFill>
        <p:spPr>
          <a:xfrm>
            <a:off x="6381134" y="1808435"/>
            <a:ext cx="5045352" cy="80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5">
            <a:alphaModFix/>
          </a:blip>
          <a:srcRect b="0" l="18829" r="0" t="0"/>
          <a:stretch/>
        </p:blipFill>
        <p:spPr>
          <a:xfrm>
            <a:off x="6381133" y="2680641"/>
            <a:ext cx="5200336" cy="80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6">
            <a:alphaModFix/>
          </a:blip>
          <a:srcRect b="0" l="18829" r="0" t="0"/>
          <a:stretch/>
        </p:blipFill>
        <p:spPr>
          <a:xfrm>
            <a:off x="6444367" y="4416139"/>
            <a:ext cx="4703148" cy="504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7">
            <a:alphaModFix/>
          </a:blip>
          <a:srcRect b="0" l="18829" r="0" t="0"/>
          <a:stretch/>
        </p:blipFill>
        <p:spPr>
          <a:xfrm>
            <a:off x="6444367" y="3553032"/>
            <a:ext cx="4877986" cy="80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8">
            <a:alphaModFix/>
          </a:blip>
          <a:srcRect b="0" l="18829" r="0" t="0"/>
          <a:stretch/>
        </p:blipFill>
        <p:spPr>
          <a:xfrm>
            <a:off x="0" y="280090"/>
            <a:ext cx="5007429" cy="80533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288000" y="396000"/>
            <a:ext cx="46105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CAREER CHOICE &amp; STABILITY</a:t>
            </a:r>
            <a:endParaRPr i="0" sz="3200" u="none" cap="none" strike="noStrike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/>
        </p:nvSpPr>
        <p:spPr>
          <a:xfrm>
            <a:off x="6557278" y="3565820"/>
            <a:ext cx="459023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Chartered Accountants work at senior levels across the market</a:t>
            </a:r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745668" y="1808435"/>
            <a:ext cx="5194418" cy="36696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869647" y="1911322"/>
            <a:ext cx="5125552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831F41"/>
                </a:solidFill>
                <a:latin typeface="Passion One"/>
                <a:ea typeface="Passion One"/>
                <a:cs typeface="Passion One"/>
                <a:sym typeface="Passion One"/>
              </a:rPr>
              <a:t>Professional education developing skills to shape you as a: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Business leader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Critical thinker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Decision maker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Problem solver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Trusted advisor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Strategist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Influencer </a:t>
            </a:r>
            <a:endParaRPr/>
          </a:p>
        </p:txBody>
      </p:sp>
      <p:sp>
        <p:nvSpPr>
          <p:cNvPr id="108" name="Google Shape;108;p5"/>
          <p:cNvSpPr txBox="1"/>
          <p:nvPr/>
        </p:nvSpPr>
        <p:spPr>
          <a:xfrm>
            <a:off x="6495854" y="1816215"/>
            <a:ext cx="46516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Have options of working in any sector… practice, business, public/third sector</a:t>
            </a:r>
            <a:endParaRPr sz="2200">
              <a:solidFill>
                <a:srgbClr val="003E5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6495854" y="2698587"/>
            <a:ext cx="493063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Develop a varied career in traditional and non-traditional roles</a:t>
            </a:r>
            <a:endParaRPr sz="2200">
              <a:solidFill>
                <a:srgbClr val="003E5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6482967" y="4453807"/>
            <a:ext cx="45101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Enjoy job security – 99% Employment</a:t>
            </a:r>
            <a:endParaRPr sz="2200">
              <a:solidFill>
                <a:srgbClr val="003E5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10">
            <a:alphaModFix/>
          </a:blip>
          <a:srcRect b="0" l="18829" r="0" t="0"/>
          <a:stretch/>
        </p:blipFill>
        <p:spPr>
          <a:xfrm>
            <a:off x="6381131" y="4974039"/>
            <a:ext cx="3061572" cy="50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6482967" y="5010615"/>
            <a:ext cx="534640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Earn a top salary £€</a:t>
            </a:r>
            <a:endParaRPr sz="2200">
              <a:solidFill>
                <a:srgbClr val="003E5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65935" y="2451877"/>
            <a:ext cx="4618106" cy="461810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5773618" y="5842356"/>
            <a:ext cx="70182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Business Leadership Qualification: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65% work in business, 25% work in practice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5059" y="3597637"/>
            <a:ext cx="2165978" cy="568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eloitte logo"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832" y="2139531"/>
            <a:ext cx="1930937" cy="103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1214886" y="1588143"/>
            <a:ext cx="2349583" cy="751092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00B2A9"/>
                </a:solidFill>
                <a:latin typeface="Passion One"/>
                <a:ea typeface="Passion One"/>
                <a:cs typeface="Passion One"/>
                <a:sym typeface="Passion One"/>
              </a:rPr>
              <a:t>Practice</a:t>
            </a:r>
            <a:endParaRPr b="0" i="0" sz="3200" u="none" cap="none" strike="noStrike">
              <a:solidFill>
                <a:srgbClr val="00B2A9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8093282" y="1599428"/>
            <a:ext cx="2978636" cy="751092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00B2A9"/>
                </a:solidFill>
                <a:latin typeface="Passion One"/>
                <a:ea typeface="Passion One"/>
                <a:cs typeface="Passion One"/>
                <a:sym typeface="Passion One"/>
              </a:rPr>
              <a:t>Business</a:t>
            </a:r>
            <a:endParaRPr b="0" i="0" sz="3200" u="none" cap="none" strike="noStrike">
              <a:solidFill>
                <a:srgbClr val="00B2A9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6">
            <a:alphaModFix/>
          </a:blip>
          <a:srcRect b="0" l="18829" r="0" t="0"/>
          <a:stretch/>
        </p:blipFill>
        <p:spPr>
          <a:xfrm>
            <a:off x="0" y="280090"/>
            <a:ext cx="5007429" cy="80533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288000" y="396000"/>
            <a:ext cx="46105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CAREER CHOICE &amp; STABILITY</a:t>
            </a:r>
            <a:endParaRPr i="0" sz="3200" u="none" cap="none" strike="noStrike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4536657" y="1489278"/>
            <a:ext cx="3450357" cy="994290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ts val="3200"/>
              <a:buFont typeface="Passion One"/>
              <a:buNone/>
            </a:pPr>
            <a:r>
              <a:rPr b="0" i="0" lang="en-GB" sz="3200" u="none" cap="none" strike="noStrike">
                <a:solidFill>
                  <a:srgbClr val="00B2A9"/>
                </a:solidFill>
                <a:latin typeface="Passion One"/>
                <a:ea typeface="Passion One"/>
                <a:cs typeface="Passion One"/>
                <a:sym typeface="Passion One"/>
              </a:rPr>
              <a:t>Public/Third Sector</a:t>
            </a:r>
            <a:endParaRPr b="0" i="0" sz="3200" u="none" cap="none" strike="noStrike">
              <a:solidFill>
                <a:srgbClr val="00B2A9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5108480" y="295962"/>
            <a:ext cx="500510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We are partner to leading employers and the island’s largest recruiters of top talent</a:t>
            </a:r>
            <a:endParaRPr sz="2200">
              <a:solidFill>
                <a:srgbClr val="003E5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descr="Image result for kpmg logo" id="129" name="Google Shape;12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7678" y="3952393"/>
            <a:ext cx="1046791" cy="53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y logo" id="130" name="Google Shape;13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45644" y="3051004"/>
            <a:ext cx="594183" cy="594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wc logo" id="131" name="Google Shape;131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96848" y="2189256"/>
            <a:ext cx="867862" cy="659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do logo" id="132" name="Google Shape;132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9796" y="3784595"/>
            <a:ext cx="1382756" cy="805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rant thornton logo" id="133" name="Google Shape;133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2258" y="3266576"/>
            <a:ext cx="1689514" cy="314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IAO logo" id="134" name="Google Shape;134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63364" y="2690290"/>
            <a:ext cx="1305876" cy="518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TMA logo" id="135" name="Google Shape;135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73031" y="5446104"/>
            <a:ext cx="2562333" cy="702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 post logo" id="136" name="Google Shape;136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592049" y="4403475"/>
            <a:ext cx="1038058" cy="875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fizer logo" id="137" name="Google Shape;137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593698" y="3958120"/>
            <a:ext cx="1161626" cy="871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llstate logo" id="138" name="Google Shape;138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364761" y="2473286"/>
            <a:ext cx="1030185" cy="606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ccenture logo" id="139" name="Google Shape;139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40494" y="3277163"/>
            <a:ext cx="1268034" cy="407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yanair logo" id="140" name="Google Shape;140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984777" y="3085497"/>
            <a:ext cx="1682031" cy="1051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ell logo" id="141" name="Google Shape;141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671029" y="2491497"/>
            <a:ext cx="1284582" cy="719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6"/>
          <p:cNvCxnSpPr/>
          <p:nvPr/>
        </p:nvCxnSpPr>
        <p:spPr>
          <a:xfrm>
            <a:off x="4160976" y="2077770"/>
            <a:ext cx="0" cy="3845510"/>
          </a:xfrm>
          <a:prstGeom prst="straightConnector1">
            <a:avLst/>
          </a:prstGeom>
          <a:noFill/>
          <a:ln cap="flat" cmpd="sng" w="22225">
            <a:solidFill>
              <a:srgbClr val="00B2A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p6"/>
          <p:cNvCxnSpPr/>
          <p:nvPr/>
        </p:nvCxnSpPr>
        <p:spPr>
          <a:xfrm>
            <a:off x="8166425" y="2077770"/>
            <a:ext cx="0" cy="3921267"/>
          </a:xfrm>
          <a:prstGeom prst="straightConnector1">
            <a:avLst/>
          </a:prstGeom>
          <a:noFill/>
          <a:ln cap="flat" cmpd="sng" w="22225">
            <a:solidFill>
              <a:srgbClr val="00B2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6"/>
          <p:cNvSpPr txBox="1"/>
          <p:nvPr/>
        </p:nvSpPr>
        <p:spPr>
          <a:xfrm>
            <a:off x="0" y="6360896"/>
            <a:ext cx="122604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B2A9"/>
                </a:solidFill>
                <a:latin typeface="Passion One"/>
                <a:ea typeface="Passion One"/>
                <a:cs typeface="Passion One"/>
                <a:sym typeface="Passion One"/>
              </a:rPr>
              <a:t>Along with many more!</a:t>
            </a:r>
            <a:endParaRPr i="1" sz="2800">
              <a:solidFill>
                <a:srgbClr val="00B2A9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187408" y="4634101"/>
            <a:ext cx="1434668" cy="508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" id="146" name="Google Shape;146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123228" y="2608711"/>
            <a:ext cx="1714597" cy="50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553841" y="3256047"/>
            <a:ext cx="1203561" cy="120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113587" y="3957479"/>
            <a:ext cx="1424412" cy="75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409249" y="5672113"/>
            <a:ext cx="719366" cy="719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ker tilly ireland" id="150" name="Google Shape;150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89796" y="4682604"/>
            <a:ext cx="1659022" cy="702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rowe ireland" id="151" name="Google Shape;151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500748" y="4829340"/>
            <a:ext cx="1316151" cy="43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75246" y="5680343"/>
            <a:ext cx="1235218" cy="48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411829" y="5033644"/>
            <a:ext cx="1441606" cy="490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nk or ireland logo" id="154" name="Google Shape;154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9913326" y="4607719"/>
            <a:ext cx="1775518" cy="994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ate street" id="155" name="Google Shape;155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534536" y="5605213"/>
            <a:ext cx="1168678" cy="939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PM Chartered Accountants Ernest Jones | The Quays Shopping Centre, Newry -  Northern Ireland" id="156" name="Google Shape;156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633510" y="5713062"/>
            <a:ext cx="1183389" cy="52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9542" y="2495217"/>
            <a:ext cx="1713432" cy="159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2759" y="280091"/>
            <a:ext cx="6811123" cy="8053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7"/>
          <p:cNvGrpSpPr/>
          <p:nvPr/>
        </p:nvGrpSpPr>
        <p:grpSpPr>
          <a:xfrm flipH="1">
            <a:off x="6096000" y="2724294"/>
            <a:ext cx="2397245" cy="1469325"/>
            <a:chOff x="3097553" y="6877122"/>
            <a:chExt cx="1945780" cy="1383261"/>
          </a:xfrm>
        </p:grpSpPr>
        <p:pic>
          <p:nvPicPr>
            <p:cNvPr id="165" name="Google Shape;165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3191011" y="6877122"/>
              <a:ext cx="1829218" cy="1383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7"/>
            <p:cNvSpPr txBox="1"/>
            <p:nvPr/>
          </p:nvSpPr>
          <p:spPr>
            <a:xfrm>
              <a:off x="3097553" y="7000507"/>
              <a:ext cx="1945780" cy="1043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2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Continuous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2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review and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2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content refresh</a:t>
              </a:r>
              <a:endParaRPr sz="1600">
                <a:solidFill>
                  <a:srgbClr val="003E5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72172" y="1601848"/>
            <a:ext cx="2669597" cy="136461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0081037" y="2749547"/>
            <a:ext cx="213172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Dedicated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student supports</a:t>
            </a:r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45931" y="595165"/>
            <a:ext cx="2772352" cy="1718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7"/>
          <p:cNvGrpSpPr/>
          <p:nvPr/>
        </p:nvGrpSpPr>
        <p:grpSpPr>
          <a:xfrm>
            <a:off x="8867044" y="4296835"/>
            <a:ext cx="1034207" cy="1497776"/>
            <a:chOff x="10383335" y="2187711"/>
            <a:chExt cx="1552924" cy="1918204"/>
          </a:xfrm>
        </p:grpSpPr>
        <p:pic>
          <p:nvPicPr>
            <p:cNvPr id="171" name="Google Shape;171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flipH="1">
              <a:off x="10416258" y="2187711"/>
              <a:ext cx="1520001" cy="1918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7"/>
            <p:cNvSpPr txBox="1"/>
            <p:nvPr/>
          </p:nvSpPr>
          <p:spPr>
            <a:xfrm>
              <a:off x="10383335" y="2351194"/>
              <a:ext cx="1520002" cy="1457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Best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pass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rates</a:t>
              </a:r>
              <a:endParaRPr sz="24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sp>
        <p:nvSpPr>
          <p:cNvPr id="173" name="Google Shape;173;p7"/>
          <p:cNvSpPr txBox="1"/>
          <p:nvPr/>
        </p:nvSpPr>
        <p:spPr>
          <a:xfrm>
            <a:off x="288000" y="396000"/>
            <a:ext cx="73534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BEST IN CLASS PROFESSIONAL EDUCATION</a:t>
            </a:r>
            <a:endParaRPr sz="3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7"/>
          <p:cNvGrpSpPr/>
          <p:nvPr/>
        </p:nvGrpSpPr>
        <p:grpSpPr>
          <a:xfrm>
            <a:off x="2132213" y="6224296"/>
            <a:ext cx="8070556" cy="475408"/>
            <a:chOff x="1668544" y="6231734"/>
            <a:chExt cx="7984503" cy="475408"/>
          </a:xfrm>
        </p:grpSpPr>
        <p:sp>
          <p:nvSpPr>
            <p:cNvPr id="176" name="Google Shape;176;p7"/>
            <p:cNvSpPr/>
            <p:nvPr/>
          </p:nvSpPr>
          <p:spPr>
            <a:xfrm>
              <a:off x="1668544" y="6231734"/>
              <a:ext cx="7984503" cy="4754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drawing&#10;&#10;Description automatically generated" id="177" name="Google Shape;177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14078" y="6361111"/>
              <a:ext cx="1192869" cy="246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ware, plate, food, cup&#10;&#10;Description automatically generated" id="178" name="Google Shape;178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119899" y="6354721"/>
              <a:ext cx="734101" cy="260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79" name="Google Shape;179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726643" y="6337308"/>
              <a:ext cx="573558" cy="291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7"/>
            <p:cNvSpPr txBox="1"/>
            <p:nvPr/>
          </p:nvSpPr>
          <p:spPr>
            <a:xfrm>
              <a:off x="1863193" y="6359191"/>
              <a:ext cx="25881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Exclusive technology partnerships</a:t>
              </a:r>
              <a:r>
                <a:rPr lang="en-GB" sz="1200">
                  <a:solidFill>
                    <a:srgbClr val="003E5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200">
                <a:solidFill>
                  <a:srgbClr val="003E5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1" name="Google Shape;1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47" y="2083829"/>
            <a:ext cx="1713432" cy="1590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/>
          <p:nvPr/>
        </p:nvSpPr>
        <p:spPr>
          <a:xfrm>
            <a:off x="-187523" y="2251476"/>
            <a:ext cx="22051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Quality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inhouse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education</a:t>
            </a:r>
            <a:endParaRPr sz="1000">
              <a:solidFill>
                <a:srgbClr val="003E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flipH="1">
            <a:off x="1849643" y="2749547"/>
            <a:ext cx="2543211" cy="16245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1808974" y="2932056"/>
            <a:ext cx="24613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1800"/>
              <a:buFont typeface="Passion One"/>
              <a:buNone/>
            </a:pPr>
            <a:r>
              <a:rPr b="1" i="0" lang="en-GB" sz="18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Progressive tuition, modern syllabus - future proofing your skill development</a:t>
            </a:r>
            <a:endParaRPr/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flipH="1" rot="342277">
            <a:off x="2319119" y="4593326"/>
            <a:ext cx="1272725" cy="1025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 flipH="1">
            <a:off x="2057784" y="4652830"/>
            <a:ext cx="17307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Fewer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exams</a:t>
            </a:r>
            <a:endParaRPr sz="400">
              <a:solidFill>
                <a:srgbClr val="003E5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flipH="1">
            <a:off x="8587451" y="1767582"/>
            <a:ext cx="1615318" cy="105355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/>
          <p:nvPr/>
        </p:nvSpPr>
        <p:spPr>
          <a:xfrm>
            <a:off x="8565527" y="1918948"/>
            <a:ext cx="16153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000"/>
              <a:buFont typeface="Passion One"/>
              <a:buNone/>
            </a:pPr>
            <a:r>
              <a:rPr b="1" i="0" lang="en-GB" sz="20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83% qualify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51"/>
              </a:buClr>
              <a:buSzPts val="2000"/>
              <a:buFont typeface="Passion One"/>
              <a:buNone/>
            </a:pPr>
            <a:r>
              <a:rPr b="1" i="0" lang="en-GB" sz="2000" u="none" cap="none" strike="noStrike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faster</a:t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6909226" y="194338"/>
            <a:ext cx="325286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Varied programme pathways and options including digital delivery &amp; on demand learning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3749254" y="1816839"/>
            <a:ext cx="28601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3E51"/>
                </a:solidFill>
                <a:latin typeface="Passion One"/>
                <a:ea typeface="Passion One"/>
                <a:cs typeface="Passion One"/>
                <a:sym typeface="Passion One"/>
              </a:rPr>
              <a:t>Fresh content – AI, RPA, data, emerging tech, sustainability</a:t>
            </a:r>
            <a:endParaRPr sz="800">
              <a:solidFill>
                <a:srgbClr val="003E5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3973" y="1079936"/>
            <a:ext cx="2744054" cy="202218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4020504" y="3046372"/>
            <a:ext cx="415099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15 professional bodies - representing over 700,000 members and over 1 million students</a:t>
            </a:r>
            <a:endParaRPr sz="3200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198" name="Google Shape;198;p8"/>
          <p:cNvGrpSpPr/>
          <p:nvPr/>
        </p:nvGrpSpPr>
        <p:grpSpPr>
          <a:xfrm>
            <a:off x="2655444" y="5480711"/>
            <a:ext cx="7326250" cy="1521852"/>
            <a:chOff x="457668" y="4931449"/>
            <a:chExt cx="8010832" cy="1578186"/>
          </a:xfrm>
        </p:grpSpPr>
        <p:pic>
          <p:nvPicPr>
            <p:cNvPr id="199" name="Google Shape;19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82435">
              <a:off x="5890715" y="4998097"/>
              <a:ext cx="2541253" cy="1444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53644">
              <a:off x="3187856" y="4998097"/>
              <a:ext cx="2541253" cy="1444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83180">
              <a:off x="494342" y="4998097"/>
              <a:ext cx="2541253" cy="14448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8"/>
            <p:cNvSpPr txBox="1"/>
            <p:nvPr/>
          </p:nvSpPr>
          <p:spPr>
            <a:xfrm>
              <a:off x="701566" y="5270288"/>
              <a:ext cx="2129247" cy="861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99 of 100 Best Global Brands employ Chartered Accountants</a:t>
              </a:r>
              <a:endParaRPr sz="16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3393858" y="5244842"/>
              <a:ext cx="2129247" cy="861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Chartered Accountants work in more than 200 countries worldwide</a:t>
              </a:r>
              <a:endParaRPr sz="16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204" name="Google Shape;204;p8"/>
            <p:cNvSpPr txBox="1"/>
            <p:nvPr/>
          </p:nvSpPr>
          <p:spPr>
            <a:xfrm>
              <a:off x="5976194" y="5270287"/>
              <a:ext cx="2316687" cy="861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More than 50 of the FTSE 100 have a Chartered Accountant as CFO</a:t>
              </a:r>
              <a:endParaRPr sz="16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pic>
        <p:nvPicPr>
          <p:cNvPr id="205" name="Google Shape;205;p8"/>
          <p:cNvPicPr preferRelativeResize="0"/>
          <p:nvPr/>
        </p:nvPicPr>
        <p:blipFill rotWithShape="1">
          <a:blip r:embed="rId6">
            <a:alphaModFix/>
          </a:blip>
          <a:srcRect b="0" l="18829" r="0" t="0"/>
          <a:stretch/>
        </p:blipFill>
        <p:spPr>
          <a:xfrm>
            <a:off x="0" y="280090"/>
            <a:ext cx="5774635" cy="80533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 txBox="1"/>
          <p:nvPr/>
        </p:nvSpPr>
        <p:spPr>
          <a:xfrm>
            <a:off x="288000" y="396000"/>
            <a:ext cx="60306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TRAVEL &amp; INTERNATIONAL WORK</a:t>
            </a:r>
            <a:endParaRPr sz="3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8"/>
          <p:cNvGrpSpPr/>
          <p:nvPr/>
        </p:nvGrpSpPr>
        <p:grpSpPr>
          <a:xfrm>
            <a:off x="540011" y="3324721"/>
            <a:ext cx="2979804" cy="1086855"/>
            <a:chOff x="1422514" y="3211768"/>
            <a:chExt cx="2979804" cy="1086855"/>
          </a:xfrm>
        </p:grpSpPr>
        <p:pic>
          <p:nvPicPr>
            <p:cNvPr id="209" name="Google Shape;209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22514" y="3211768"/>
              <a:ext cx="2979804" cy="108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8"/>
            <p:cNvSpPr/>
            <p:nvPr/>
          </p:nvSpPr>
          <p:spPr>
            <a:xfrm flipH="1">
              <a:off x="1594277" y="3400594"/>
              <a:ext cx="2636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 Travel the world, </a:t>
              </a:r>
              <a:br>
                <a:rPr lang="en-GB" sz="20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</a:br>
              <a:r>
                <a:rPr lang="en-GB" sz="20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c.5000 work overseas</a:t>
              </a:r>
              <a:endParaRPr/>
            </a:p>
          </p:txBody>
        </p:sp>
      </p:grpSp>
      <p:grpSp>
        <p:nvGrpSpPr>
          <p:cNvPr id="211" name="Google Shape;211;p8"/>
          <p:cNvGrpSpPr/>
          <p:nvPr/>
        </p:nvGrpSpPr>
        <p:grpSpPr>
          <a:xfrm>
            <a:off x="8672185" y="3324723"/>
            <a:ext cx="2979804" cy="1086855"/>
            <a:chOff x="5340716" y="3868152"/>
            <a:chExt cx="2979804" cy="1086855"/>
          </a:xfrm>
        </p:grpSpPr>
        <p:pic>
          <p:nvPicPr>
            <p:cNvPr id="212" name="Google Shape;212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40716" y="3868152"/>
              <a:ext cx="2979804" cy="108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8"/>
            <p:cNvSpPr txBox="1"/>
            <p:nvPr/>
          </p:nvSpPr>
          <p:spPr>
            <a:xfrm>
              <a:off x="5450903" y="3903747"/>
              <a:ext cx="275943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003E5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Globally recognised &amp; respected professional qualification</a:t>
              </a:r>
              <a:endParaRPr sz="2000">
                <a:solidFill>
                  <a:srgbClr val="003E5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 b="16462" l="5780" r="66860" t="10681"/>
          <a:stretch/>
        </p:blipFill>
        <p:spPr>
          <a:xfrm>
            <a:off x="5108030" y="2218488"/>
            <a:ext cx="2365858" cy="262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/>
          <p:cNvPicPr preferRelativeResize="0"/>
          <p:nvPr/>
        </p:nvPicPr>
        <p:blipFill rotWithShape="1">
          <a:blip r:embed="rId4">
            <a:alphaModFix/>
          </a:blip>
          <a:srcRect b="0" l="18829" r="0" t="0"/>
          <a:stretch/>
        </p:blipFill>
        <p:spPr>
          <a:xfrm>
            <a:off x="0" y="135795"/>
            <a:ext cx="4985657" cy="805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88000" y="237725"/>
            <a:ext cx="44037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A CONNECTED COMMUNITY</a:t>
            </a:r>
            <a:endParaRPr sz="3200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2087" y="284509"/>
            <a:ext cx="2028342" cy="846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9"/>
          <p:cNvGrpSpPr/>
          <p:nvPr/>
        </p:nvGrpSpPr>
        <p:grpSpPr>
          <a:xfrm>
            <a:off x="1059530" y="2352558"/>
            <a:ext cx="2490113" cy="2490113"/>
            <a:chOff x="5590005" y="-1464071"/>
            <a:chExt cx="2490113" cy="2490113"/>
          </a:xfrm>
        </p:grpSpPr>
        <p:sp>
          <p:nvSpPr>
            <p:cNvPr id="224" name="Google Shape;224;p9"/>
            <p:cNvSpPr/>
            <p:nvPr/>
          </p:nvSpPr>
          <p:spPr>
            <a:xfrm>
              <a:off x="5590005" y="-1464071"/>
              <a:ext cx="2490113" cy="2490113"/>
            </a:xfrm>
            <a:prstGeom prst="ellipse">
              <a:avLst/>
            </a:prstGeom>
            <a:solidFill>
              <a:srgbClr val="00B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5631883" y="-1175754"/>
              <a:ext cx="2384520" cy="1785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Access to an exclusive business network &amp; connected community of professionals</a:t>
              </a:r>
              <a:endParaRPr/>
            </a:p>
          </p:txBody>
        </p:sp>
      </p:grpSp>
      <p:grpSp>
        <p:nvGrpSpPr>
          <p:cNvPr id="226" name="Google Shape;226;p9"/>
          <p:cNvGrpSpPr/>
          <p:nvPr/>
        </p:nvGrpSpPr>
        <p:grpSpPr>
          <a:xfrm>
            <a:off x="5125410" y="4699160"/>
            <a:ext cx="2195706" cy="2059686"/>
            <a:chOff x="-1994570" y="5482144"/>
            <a:chExt cx="2490113" cy="2490113"/>
          </a:xfrm>
        </p:grpSpPr>
        <p:sp>
          <p:nvSpPr>
            <p:cNvPr id="227" name="Google Shape;227;p9"/>
            <p:cNvSpPr/>
            <p:nvPr/>
          </p:nvSpPr>
          <p:spPr>
            <a:xfrm>
              <a:off x="-1994570" y="5482144"/>
              <a:ext cx="2490113" cy="2490113"/>
            </a:xfrm>
            <a:prstGeom prst="ellipse">
              <a:avLst/>
            </a:prstGeom>
            <a:solidFill>
              <a:srgbClr val="00B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-1817535" y="5912571"/>
              <a:ext cx="2191533" cy="1703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Gender balance - 42% members &amp; 47% students are female</a:t>
              </a:r>
              <a:endParaRPr/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3091790" y="4752684"/>
            <a:ext cx="1738452" cy="1738452"/>
            <a:chOff x="2270694" y="5934968"/>
            <a:chExt cx="1738452" cy="1738452"/>
          </a:xfrm>
        </p:grpSpPr>
        <p:sp>
          <p:nvSpPr>
            <p:cNvPr id="230" name="Google Shape;230;p9"/>
            <p:cNvSpPr/>
            <p:nvPr/>
          </p:nvSpPr>
          <p:spPr>
            <a:xfrm>
              <a:off x="2270694" y="5934968"/>
              <a:ext cx="1738452" cy="1738452"/>
            </a:xfrm>
            <a:prstGeom prst="ellipse">
              <a:avLst/>
            </a:prstGeom>
            <a:solidFill>
              <a:srgbClr val="003E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2361710" y="5949369"/>
              <a:ext cx="158061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Lifelong career partner</a:t>
              </a:r>
              <a:endParaRPr/>
            </a:p>
          </p:txBody>
        </p:sp>
      </p:grpSp>
      <p:grpSp>
        <p:nvGrpSpPr>
          <p:cNvPr id="232" name="Google Shape;232;p9"/>
          <p:cNvGrpSpPr/>
          <p:nvPr/>
        </p:nvGrpSpPr>
        <p:grpSpPr>
          <a:xfrm>
            <a:off x="3312190" y="1128758"/>
            <a:ext cx="1700549" cy="1700549"/>
            <a:chOff x="11964144" y="241373"/>
            <a:chExt cx="1700549" cy="1700549"/>
          </a:xfrm>
        </p:grpSpPr>
        <p:sp>
          <p:nvSpPr>
            <p:cNvPr id="233" name="Google Shape;233;p9"/>
            <p:cNvSpPr/>
            <p:nvPr/>
          </p:nvSpPr>
          <p:spPr>
            <a:xfrm>
              <a:off x="11964144" y="241373"/>
              <a:ext cx="1700549" cy="1700549"/>
            </a:xfrm>
            <a:prstGeom prst="ellipse">
              <a:avLst/>
            </a:prstGeom>
            <a:solidFill>
              <a:srgbClr val="003E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12057434" y="645705"/>
              <a:ext cx="1551824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Leading &amp; largest body</a:t>
              </a:r>
              <a:endParaRPr/>
            </a:p>
          </p:txBody>
        </p:sp>
      </p:grpSp>
      <p:grpSp>
        <p:nvGrpSpPr>
          <p:cNvPr id="235" name="Google Shape;235;p9"/>
          <p:cNvGrpSpPr/>
          <p:nvPr/>
        </p:nvGrpSpPr>
        <p:grpSpPr>
          <a:xfrm>
            <a:off x="7683878" y="4854861"/>
            <a:ext cx="1748163" cy="1677128"/>
            <a:chOff x="8446040" y="6063022"/>
            <a:chExt cx="1552075" cy="1544409"/>
          </a:xfrm>
        </p:grpSpPr>
        <p:sp>
          <p:nvSpPr>
            <p:cNvPr id="236" name="Google Shape;236;p9"/>
            <p:cNvSpPr/>
            <p:nvPr/>
          </p:nvSpPr>
          <p:spPr>
            <a:xfrm>
              <a:off x="8446040" y="6063022"/>
              <a:ext cx="1544409" cy="1544409"/>
            </a:xfrm>
            <a:prstGeom prst="ellipse">
              <a:avLst/>
            </a:prstGeom>
            <a:solidFill>
              <a:srgbClr val="003E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8459773" y="6389018"/>
              <a:ext cx="1538342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All-island presence</a:t>
              </a:r>
              <a:endParaRPr/>
            </a:p>
          </p:txBody>
        </p:sp>
      </p:grpSp>
      <p:grpSp>
        <p:nvGrpSpPr>
          <p:cNvPr id="238" name="Google Shape;238;p9"/>
          <p:cNvGrpSpPr/>
          <p:nvPr/>
        </p:nvGrpSpPr>
        <p:grpSpPr>
          <a:xfrm>
            <a:off x="7757279" y="1249535"/>
            <a:ext cx="1534709" cy="1446550"/>
            <a:chOff x="4775605" y="5934967"/>
            <a:chExt cx="1238831" cy="1238831"/>
          </a:xfrm>
        </p:grpSpPr>
        <p:sp>
          <p:nvSpPr>
            <p:cNvPr id="239" name="Google Shape;239;p9"/>
            <p:cNvSpPr/>
            <p:nvPr/>
          </p:nvSpPr>
          <p:spPr>
            <a:xfrm>
              <a:off x="4775605" y="5934967"/>
              <a:ext cx="1238831" cy="1238831"/>
            </a:xfrm>
            <a:prstGeom prst="ellipse">
              <a:avLst/>
            </a:prstGeom>
            <a:solidFill>
              <a:srgbClr val="003E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 txBox="1"/>
            <p:nvPr/>
          </p:nvSpPr>
          <p:spPr>
            <a:xfrm>
              <a:off x="4796349" y="6195007"/>
              <a:ext cx="1197342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Student societies</a:t>
              </a:r>
              <a:endParaRPr/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8888804" y="2542498"/>
            <a:ext cx="2546566" cy="2417772"/>
            <a:chOff x="8570930" y="3930840"/>
            <a:chExt cx="2282963" cy="2282963"/>
          </a:xfrm>
        </p:grpSpPr>
        <p:sp>
          <p:nvSpPr>
            <p:cNvPr id="242" name="Google Shape;242;p9"/>
            <p:cNvSpPr/>
            <p:nvPr/>
          </p:nvSpPr>
          <p:spPr>
            <a:xfrm>
              <a:off x="8570930" y="3930840"/>
              <a:ext cx="2282963" cy="2282963"/>
            </a:xfrm>
            <a:prstGeom prst="ellipse">
              <a:avLst/>
            </a:prstGeom>
            <a:solidFill>
              <a:srgbClr val="00B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8880020" y="4179770"/>
              <a:ext cx="1664784" cy="1685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District and international societies &amp; special interest groups</a:t>
              </a: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5314192" y="165161"/>
            <a:ext cx="2122091" cy="2058751"/>
            <a:chOff x="11002243" y="2158236"/>
            <a:chExt cx="2122091" cy="2058751"/>
          </a:xfrm>
        </p:grpSpPr>
        <p:sp>
          <p:nvSpPr>
            <p:cNvPr id="245" name="Google Shape;245;p9"/>
            <p:cNvSpPr/>
            <p:nvPr/>
          </p:nvSpPr>
          <p:spPr>
            <a:xfrm>
              <a:off x="11033914" y="2158236"/>
              <a:ext cx="2058751" cy="2058751"/>
            </a:xfrm>
            <a:prstGeom prst="ellipse">
              <a:avLst/>
            </a:prstGeom>
            <a:solidFill>
              <a:srgbClr val="00B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11002243" y="2464336"/>
              <a:ext cx="212209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Dedicated supports for students &amp; members</a:t>
              </a:r>
              <a:endParaRPr/>
            </a:p>
          </p:txBody>
        </p:sp>
      </p:grpSp>
      <p:pic>
        <p:nvPicPr>
          <p:cNvPr descr="A picture containing text, person, holding, hand&#10;&#10;Description automatically generated" id="247" name="Google Shape;24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1406" y="1219070"/>
            <a:ext cx="2304619" cy="90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248" name="Google Shape;24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12469" y="1236314"/>
            <a:ext cx="2293376" cy="911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stationary, vector graphics&#10;&#10;Description automatically generated" id="249" name="Google Shape;24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62087" y="5150361"/>
            <a:ext cx="1544409" cy="1536687"/>
          </a:xfrm>
          <a:prstGeom prst="rect">
            <a:avLst/>
          </a:prstGeom>
          <a:noFill/>
          <a:ln cap="flat" cmpd="sng" w="9525">
            <a:solidFill>
              <a:srgbClr val="831F4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00451" y="5235455"/>
            <a:ext cx="3123576" cy="14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2019-04-18T10:05:47Z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0x010100087950BBB68ABF479224EEB8139AA691</vt:lpwstr>
  </property>
  <property fmtid="{D5CDD505-2E9C-101B-9397-08002B2CF9AE}" pid="3" name="_dlc_DocIdItemGuid">
    <vt:lpwstr>bb747126-65ff-4be0-91b2-b2e80c3652a6</vt:lpwstr>
  </property>
</Properties>
</file>